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F6C5-149F-4342-83E7-E1B49853800E}" type="datetimeFigureOut">
              <a:rPr lang="it-IT" smtClean="0"/>
              <a:t>26/03/2019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DDAE8-969B-4821-B6BB-17C90F5D62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6281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F6C5-149F-4342-83E7-E1B49853800E}" type="datetimeFigureOut">
              <a:rPr lang="it-IT" smtClean="0"/>
              <a:t>26/03/2019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DDAE8-969B-4821-B6BB-17C90F5D62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6453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F6C5-149F-4342-83E7-E1B49853800E}" type="datetimeFigureOut">
              <a:rPr lang="it-IT" smtClean="0"/>
              <a:t>26/03/2019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DDAE8-969B-4821-B6BB-17C90F5D62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3788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F6C5-149F-4342-83E7-E1B49853800E}" type="datetimeFigureOut">
              <a:rPr lang="it-IT" smtClean="0"/>
              <a:t>26/03/2019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DDAE8-969B-4821-B6BB-17C90F5D62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9508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F6C5-149F-4342-83E7-E1B49853800E}" type="datetimeFigureOut">
              <a:rPr lang="it-IT" smtClean="0"/>
              <a:t>26/03/2019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DDAE8-969B-4821-B6BB-17C90F5D62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9187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F6C5-149F-4342-83E7-E1B49853800E}" type="datetimeFigureOut">
              <a:rPr lang="it-IT" smtClean="0"/>
              <a:t>26/03/2019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DDAE8-969B-4821-B6BB-17C90F5D62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7620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F6C5-149F-4342-83E7-E1B49853800E}" type="datetimeFigureOut">
              <a:rPr lang="it-IT" smtClean="0"/>
              <a:t>26/03/2019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DDAE8-969B-4821-B6BB-17C90F5D62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0901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F6C5-149F-4342-83E7-E1B49853800E}" type="datetimeFigureOut">
              <a:rPr lang="it-IT" smtClean="0"/>
              <a:t>26/03/2019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DDAE8-969B-4821-B6BB-17C90F5D62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96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F6C5-149F-4342-83E7-E1B49853800E}" type="datetimeFigureOut">
              <a:rPr lang="it-IT" smtClean="0"/>
              <a:t>26/03/2019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DDAE8-969B-4821-B6BB-17C90F5D62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8121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F6C5-149F-4342-83E7-E1B49853800E}" type="datetimeFigureOut">
              <a:rPr lang="it-IT" smtClean="0"/>
              <a:t>26/03/2019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DDAE8-969B-4821-B6BB-17C90F5D62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4646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F6C5-149F-4342-83E7-E1B49853800E}" type="datetimeFigureOut">
              <a:rPr lang="it-IT" smtClean="0"/>
              <a:t>26/03/2019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DDAE8-969B-4821-B6BB-17C90F5D62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1950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FF6C5-149F-4342-83E7-E1B49853800E}" type="datetimeFigureOut">
              <a:rPr lang="it-IT" smtClean="0"/>
              <a:t>26/03/2019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DDAE8-969B-4821-B6BB-17C90F5D62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117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grpSp>
        <p:nvGrpSpPr>
          <p:cNvPr id="8" name="Group 1163"/>
          <p:cNvGrpSpPr>
            <a:grpSpLocks/>
          </p:cNvGrpSpPr>
          <p:nvPr/>
        </p:nvGrpSpPr>
        <p:grpSpPr bwMode="auto">
          <a:xfrm>
            <a:off x="0" y="0"/>
            <a:ext cx="9055100" cy="6856413"/>
            <a:chOff x="0" y="0"/>
            <a:chExt cx="5704" cy="4319"/>
          </a:xfrm>
          <a:solidFill>
            <a:schemeClr val="accent2"/>
          </a:solidFill>
        </p:grpSpPr>
        <p:sp>
          <p:nvSpPr>
            <p:cNvPr id="9" name="Rectangle 1164"/>
            <p:cNvSpPr>
              <a:spLocks noChangeArrowheads="1"/>
            </p:cNvSpPr>
            <p:nvPr/>
          </p:nvSpPr>
          <p:spPr bwMode="auto">
            <a:xfrm>
              <a:off x="0" y="0"/>
              <a:ext cx="480" cy="431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" name="Line 1165"/>
            <p:cNvSpPr>
              <a:spLocks noChangeShapeType="1"/>
            </p:cNvSpPr>
            <p:nvPr/>
          </p:nvSpPr>
          <p:spPr bwMode="auto">
            <a:xfrm>
              <a:off x="536" y="480"/>
              <a:ext cx="5168" cy="0"/>
            </a:xfrm>
            <a:prstGeom prst="line">
              <a:avLst/>
            </a:prstGeom>
            <a:grpFill/>
            <a:ln w="25400">
              <a:solidFill>
                <a:srgbClr val="50009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Line 1166"/>
            <p:cNvSpPr>
              <a:spLocks noChangeShapeType="1"/>
            </p:cNvSpPr>
            <p:nvPr/>
          </p:nvSpPr>
          <p:spPr bwMode="auto">
            <a:xfrm>
              <a:off x="536" y="3840"/>
              <a:ext cx="5168" cy="0"/>
            </a:xfrm>
            <a:prstGeom prst="line">
              <a:avLst/>
            </a:prstGeom>
            <a:grpFill/>
            <a:ln w="25400">
              <a:solidFill>
                <a:srgbClr val="50009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2" name="Rectangle 1026"/>
          <p:cNvSpPr>
            <a:spLocks noChangeArrowheads="1"/>
          </p:cNvSpPr>
          <p:nvPr/>
        </p:nvSpPr>
        <p:spPr bwMode="auto">
          <a:xfrm>
            <a:off x="133350" y="639763"/>
            <a:ext cx="8880475" cy="61229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endParaRPr lang="it-IT" altLang="it-IT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" name="Rectangle 1027"/>
          <p:cNvSpPr>
            <a:spLocks noChangeArrowheads="1"/>
          </p:cNvSpPr>
          <p:nvPr/>
        </p:nvSpPr>
        <p:spPr bwMode="auto">
          <a:xfrm>
            <a:off x="1219200" y="5181600"/>
            <a:ext cx="77120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" name="Rectangle 1028"/>
          <p:cNvSpPr>
            <a:spLocks noChangeArrowheads="1"/>
          </p:cNvSpPr>
          <p:nvPr/>
        </p:nvSpPr>
        <p:spPr bwMode="auto">
          <a:xfrm>
            <a:off x="85725" y="1588"/>
            <a:ext cx="78644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marL="195263" indent="-195263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81013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it-IT" altLang="it-IT" sz="2000" b="1">
                <a:solidFill>
                  <a:srgbClr val="00279F"/>
                </a:solidFill>
                <a:latin typeface="Arial" charset="0"/>
              </a:rPr>
              <a:t>I sottofattori e i pesi</a:t>
            </a:r>
          </a:p>
        </p:txBody>
      </p:sp>
      <p:sp>
        <p:nvSpPr>
          <p:cNvPr id="15" name="Rectangle 1029"/>
          <p:cNvSpPr>
            <a:spLocks noChangeArrowheads="1"/>
          </p:cNvSpPr>
          <p:nvPr/>
        </p:nvSpPr>
        <p:spPr bwMode="auto">
          <a:xfrm>
            <a:off x="303213" y="384175"/>
            <a:ext cx="25146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/>
            <a:r>
              <a:rPr lang="it-IT" altLang="it-IT" sz="1600" b="1">
                <a:latin typeface="Arial" charset="0"/>
              </a:rPr>
              <a:t>Ponderazione Fattori</a:t>
            </a:r>
          </a:p>
        </p:txBody>
      </p:sp>
      <p:sp>
        <p:nvSpPr>
          <p:cNvPr id="16" name="Rectangle 1030"/>
          <p:cNvSpPr>
            <a:spLocks noChangeArrowheads="1"/>
          </p:cNvSpPr>
          <p:nvPr/>
        </p:nvSpPr>
        <p:spPr bwMode="auto">
          <a:xfrm>
            <a:off x="4264025" y="368300"/>
            <a:ext cx="295433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/>
            <a:r>
              <a:rPr lang="it-IT" altLang="it-IT" sz="1600" b="1">
                <a:latin typeface="Arial" charset="0"/>
              </a:rPr>
              <a:t>Ponderazione Sottofattori</a:t>
            </a:r>
          </a:p>
        </p:txBody>
      </p:sp>
      <p:sp>
        <p:nvSpPr>
          <p:cNvPr id="17" name="Rectangle 1031"/>
          <p:cNvSpPr>
            <a:spLocks noChangeArrowheads="1"/>
          </p:cNvSpPr>
          <p:nvPr/>
        </p:nvSpPr>
        <p:spPr bwMode="auto">
          <a:xfrm>
            <a:off x="5849938" y="77788"/>
            <a:ext cx="3044825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it-IT" altLang="it-IT" sz="1600" b="1">
                <a:latin typeface="Arial" charset="0"/>
              </a:rPr>
              <a:t>                     Punti</a:t>
            </a:r>
          </a:p>
          <a:p>
            <a:r>
              <a:rPr lang="it-IT" altLang="it-IT" sz="1600" b="1">
                <a:latin typeface="Arial" charset="0"/>
              </a:rPr>
              <a:t>                        min .    max.</a:t>
            </a:r>
          </a:p>
        </p:txBody>
      </p:sp>
      <p:sp>
        <p:nvSpPr>
          <p:cNvPr id="18" name="Rectangle 1032"/>
          <p:cNvSpPr>
            <a:spLocks noChangeArrowheads="1"/>
          </p:cNvSpPr>
          <p:nvPr/>
        </p:nvSpPr>
        <p:spPr bwMode="auto">
          <a:xfrm>
            <a:off x="962025" y="1077913"/>
            <a:ext cx="169386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/>
            <a:r>
              <a:rPr lang="it-IT" altLang="it-IT" sz="1400" b="1">
                <a:latin typeface="Arial" charset="0"/>
              </a:rPr>
              <a:t>Dimensione</a:t>
            </a:r>
          </a:p>
        </p:txBody>
      </p:sp>
      <p:grpSp>
        <p:nvGrpSpPr>
          <p:cNvPr id="19" name="Group 1033"/>
          <p:cNvGrpSpPr>
            <a:grpSpLocks/>
          </p:cNvGrpSpPr>
          <p:nvPr/>
        </p:nvGrpSpPr>
        <p:grpSpPr bwMode="auto">
          <a:xfrm>
            <a:off x="292100" y="828675"/>
            <a:ext cx="3843338" cy="687388"/>
            <a:chOff x="184" y="522"/>
            <a:chExt cx="2421" cy="433"/>
          </a:xfrm>
        </p:grpSpPr>
        <p:sp>
          <p:nvSpPr>
            <p:cNvPr id="20" name="Freeform 1034"/>
            <p:cNvSpPr>
              <a:spLocks/>
            </p:cNvSpPr>
            <p:nvPr/>
          </p:nvSpPr>
          <p:spPr bwMode="auto">
            <a:xfrm>
              <a:off x="184" y="522"/>
              <a:ext cx="2421" cy="433"/>
            </a:xfrm>
            <a:custGeom>
              <a:avLst/>
              <a:gdLst>
                <a:gd name="T0" fmla="*/ 0 w 2421"/>
                <a:gd name="T1" fmla="*/ 432 h 433"/>
                <a:gd name="T2" fmla="*/ 0 w 2421"/>
                <a:gd name="T3" fmla="*/ 0 h 433"/>
                <a:gd name="T4" fmla="*/ 2420 w 2421"/>
                <a:gd name="T5" fmla="*/ 0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21" h="433">
                  <a:moveTo>
                    <a:pt x="0" y="432"/>
                  </a:moveTo>
                  <a:lnTo>
                    <a:pt x="0" y="0"/>
                  </a:lnTo>
                  <a:lnTo>
                    <a:pt x="2420" y="0"/>
                  </a:lnTo>
                </a:path>
              </a:pathLst>
            </a:custGeom>
            <a:no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1" name="Freeform 1035"/>
            <p:cNvSpPr>
              <a:spLocks/>
            </p:cNvSpPr>
            <p:nvPr/>
          </p:nvSpPr>
          <p:spPr bwMode="auto">
            <a:xfrm>
              <a:off x="184" y="522"/>
              <a:ext cx="2421" cy="433"/>
            </a:xfrm>
            <a:custGeom>
              <a:avLst/>
              <a:gdLst>
                <a:gd name="T0" fmla="*/ 0 w 2421"/>
                <a:gd name="T1" fmla="*/ 432 h 433"/>
                <a:gd name="T2" fmla="*/ 2420 w 2421"/>
                <a:gd name="T3" fmla="*/ 432 h 433"/>
                <a:gd name="T4" fmla="*/ 2420 w 2421"/>
                <a:gd name="T5" fmla="*/ 0 h 433"/>
                <a:gd name="T6" fmla="*/ 2420 w 2421"/>
                <a:gd name="T7" fmla="*/ 0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21" h="433">
                  <a:moveTo>
                    <a:pt x="0" y="432"/>
                  </a:moveTo>
                  <a:lnTo>
                    <a:pt x="2420" y="432"/>
                  </a:lnTo>
                  <a:lnTo>
                    <a:pt x="2420" y="0"/>
                  </a:lnTo>
                  <a:lnTo>
                    <a:pt x="2420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22" name="Rectangle 1036"/>
          <p:cNvSpPr>
            <a:spLocks noChangeArrowheads="1"/>
          </p:cNvSpPr>
          <p:nvPr/>
        </p:nvSpPr>
        <p:spPr bwMode="auto">
          <a:xfrm>
            <a:off x="357188" y="1057275"/>
            <a:ext cx="593112" cy="33598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it-IT" altLang="it-IT" sz="1600" b="1" dirty="0" smtClean="0">
                <a:latin typeface="Arial" charset="0"/>
              </a:rPr>
              <a:t>15%</a:t>
            </a:r>
            <a:endParaRPr lang="it-IT" altLang="it-IT" sz="1600" b="1" dirty="0">
              <a:latin typeface="Arial" charset="0"/>
            </a:endParaRPr>
          </a:p>
        </p:txBody>
      </p:sp>
      <p:sp>
        <p:nvSpPr>
          <p:cNvPr id="23" name="Rectangle 1037"/>
          <p:cNvSpPr>
            <a:spLocks noChangeArrowheads="1"/>
          </p:cNvSpPr>
          <p:nvPr/>
        </p:nvSpPr>
        <p:spPr bwMode="auto">
          <a:xfrm>
            <a:off x="914400" y="2108200"/>
            <a:ext cx="1693863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/>
            <a:r>
              <a:rPr lang="it-IT" altLang="it-IT" sz="1400" b="1">
                <a:latin typeface="Arial" charset="0"/>
              </a:rPr>
              <a:t>Responsabilità       e  Relazioni</a:t>
            </a:r>
          </a:p>
        </p:txBody>
      </p:sp>
      <p:grpSp>
        <p:nvGrpSpPr>
          <p:cNvPr id="24" name="Group 1038"/>
          <p:cNvGrpSpPr>
            <a:grpSpLocks/>
          </p:cNvGrpSpPr>
          <p:nvPr/>
        </p:nvGrpSpPr>
        <p:grpSpPr bwMode="auto">
          <a:xfrm>
            <a:off x="244475" y="1916113"/>
            <a:ext cx="3890963" cy="687387"/>
            <a:chOff x="154" y="1207"/>
            <a:chExt cx="2451" cy="433"/>
          </a:xfrm>
        </p:grpSpPr>
        <p:sp>
          <p:nvSpPr>
            <p:cNvPr id="25" name="Freeform 1039"/>
            <p:cNvSpPr>
              <a:spLocks/>
            </p:cNvSpPr>
            <p:nvPr/>
          </p:nvSpPr>
          <p:spPr bwMode="auto">
            <a:xfrm>
              <a:off x="154" y="1207"/>
              <a:ext cx="2451" cy="433"/>
            </a:xfrm>
            <a:custGeom>
              <a:avLst/>
              <a:gdLst>
                <a:gd name="T0" fmla="*/ 0 w 2451"/>
                <a:gd name="T1" fmla="*/ 432 h 433"/>
                <a:gd name="T2" fmla="*/ 0 w 2451"/>
                <a:gd name="T3" fmla="*/ 0 h 433"/>
                <a:gd name="T4" fmla="*/ 2450 w 2451"/>
                <a:gd name="T5" fmla="*/ 0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51" h="433">
                  <a:moveTo>
                    <a:pt x="0" y="432"/>
                  </a:moveTo>
                  <a:lnTo>
                    <a:pt x="0" y="0"/>
                  </a:lnTo>
                  <a:lnTo>
                    <a:pt x="2450" y="0"/>
                  </a:lnTo>
                </a:path>
              </a:pathLst>
            </a:custGeom>
            <a:no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6" name="Freeform 1040"/>
            <p:cNvSpPr>
              <a:spLocks/>
            </p:cNvSpPr>
            <p:nvPr/>
          </p:nvSpPr>
          <p:spPr bwMode="auto">
            <a:xfrm>
              <a:off x="154" y="1207"/>
              <a:ext cx="2451" cy="433"/>
            </a:xfrm>
            <a:custGeom>
              <a:avLst/>
              <a:gdLst>
                <a:gd name="T0" fmla="*/ 0 w 2451"/>
                <a:gd name="T1" fmla="*/ 432 h 433"/>
                <a:gd name="T2" fmla="*/ 2450 w 2451"/>
                <a:gd name="T3" fmla="*/ 432 h 433"/>
                <a:gd name="T4" fmla="*/ 2450 w 2451"/>
                <a:gd name="T5" fmla="*/ 0 h 433"/>
                <a:gd name="T6" fmla="*/ 2450 w 2451"/>
                <a:gd name="T7" fmla="*/ 0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51" h="433">
                  <a:moveTo>
                    <a:pt x="0" y="432"/>
                  </a:moveTo>
                  <a:lnTo>
                    <a:pt x="2450" y="432"/>
                  </a:lnTo>
                  <a:lnTo>
                    <a:pt x="2450" y="0"/>
                  </a:lnTo>
                  <a:lnTo>
                    <a:pt x="2450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27" name="Rectangle 1041"/>
          <p:cNvSpPr>
            <a:spLocks noChangeArrowheads="1"/>
          </p:cNvSpPr>
          <p:nvPr/>
        </p:nvSpPr>
        <p:spPr bwMode="auto">
          <a:xfrm>
            <a:off x="309563" y="2087563"/>
            <a:ext cx="587375" cy="333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it-IT" altLang="it-IT" sz="1600" b="1">
                <a:latin typeface="Arial" charset="0"/>
              </a:rPr>
              <a:t>25%</a:t>
            </a:r>
          </a:p>
        </p:txBody>
      </p:sp>
      <p:sp>
        <p:nvSpPr>
          <p:cNvPr id="28" name="Rectangle 1042"/>
          <p:cNvSpPr>
            <a:spLocks noChangeArrowheads="1"/>
          </p:cNvSpPr>
          <p:nvPr/>
        </p:nvSpPr>
        <p:spPr bwMode="auto">
          <a:xfrm>
            <a:off x="4852988" y="701675"/>
            <a:ext cx="1693862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/>
            <a:r>
              <a:rPr lang="it-IT" altLang="it-IT" sz="1200" dirty="0">
                <a:latin typeface="Arial" charset="0"/>
              </a:rPr>
              <a:t>n. dipendenti</a:t>
            </a:r>
          </a:p>
        </p:txBody>
      </p:sp>
      <p:sp>
        <p:nvSpPr>
          <p:cNvPr id="29" name="Rectangle 1043"/>
          <p:cNvSpPr>
            <a:spLocks noChangeArrowheads="1"/>
          </p:cNvSpPr>
          <p:nvPr/>
        </p:nvSpPr>
        <p:spPr bwMode="auto">
          <a:xfrm>
            <a:off x="4862513" y="936573"/>
            <a:ext cx="1693862" cy="274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/>
            <a:r>
              <a:rPr lang="it-IT" altLang="it-IT" sz="1200" dirty="0">
                <a:latin typeface="Arial" charset="0"/>
              </a:rPr>
              <a:t>suddivisione per </a:t>
            </a:r>
            <a:r>
              <a:rPr lang="it-IT" altLang="it-IT" sz="1200" dirty="0" err="1" smtClean="0">
                <a:latin typeface="Arial" charset="0"/>
              </a:rPr>
              <a:t>categ</a:t>
            </a:r>
            <a:endParaRPr lang="it-IT" altLang="it-IT" sz="1200" dirty="0">
              <a:latin typeface="Arial" charset="0"/>
            </a:endParaRPr>
          </a:p>
        </p:txBody>
      </p:sp>
      <p:sp>
        <p:nvSpPr>
          <p:cNvPr id="30" name="Rectangle 1044"/>
          <p:cNvSpPr>
            <a:spLocks noChangeArrowheads="1"/>
          </p:cNvSpPr>
          <p:nvPr/>
        </p:nvSpPr>
        <p:spPr bwMode="auto">
          <a:xfrm>
            <a:off x="4872038" y="1222759"/>
            <a:ext cx="1693862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/>
            <a:r>
              <a:rPr lang="it-IT" altLang="it-IT" sz="1200" dirty="0">
                <a:latin typeface="Arial" charset="0"/>
              </a:rPr>
              <a:t>uffici dipendenti</a:t>
            </a:r>
          </a:p>
        </p:txBody>
      </p:sp>
      <p:sp>
        <p:nvSpPr>
          <p:cNvPr id="31" name="Rectangle 1045"/>
          <p:cNvSpPr>
            <a:spLocks noChangeArrowheads="1"/>
          </p:cNvSpPr>
          <p:nvPr/>
        </p:nvSpPr>
        <p:spPr bwMode="auto">
          <a:xfrm>
            <a:off x="4876800" y="1908175"/>
            <a:ext cx="169386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/>
            <a:r>
              <a:rPr lang="it-IT" altLang="it-IT" sz="1200">
                <a:latin typeface="Arial" charset="0"/>
              </a:rPr>
              <a:t>responsabilità civile</a:t>
            </a:r>
          </a:p>
        </p:txBody>
      </p:sp>
      <p:sp>
        <p:nvSpPr>
          <p:cNvPr id="32" name="Rectangle 1046"/>
          <p:cNvSpPr>
            <a:spLocks noChangeArrowheads="1"/>
          </p:cNvSpPr>
          <p:nvPr/>
        </p:nvSpPr>
        <p:spPr bwMode="auto">
          <a:xfrm>
            <a:off x="4886325" y="2200275"/>
            <a:ext cx="169386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/>
            <a:r>
              <a:rPr lang="it-IT" altLang="it-IT" sz="1200">
                <a:latin typeface="Arial" charset="0"/>
              </a:rPr>
              <a:t>responsabilità penale</a:t>
            </a:r>
          </a:p>
        </p:txBody>
      </p:sp>
      <p:sp>
        <p:nvSpPr>
          <p:cNvPr id="33" name="Rectangle 1047"/>
          <p:cNvSpPr>
            <a:spLocks noChangeArrowheads="1"/>
          </p:cNvSpPr>
          <p:nvPr/>
        </p:nvSpPr>
        <p:spPr bwMode="auto">
          <a:xfrm>
            <a:off x="4895850" y="2495550"/>
            <a:ext cx="169386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/>
            <a:r>
              <a:rPr lang="it-IT" altLang="it-IT" sz="1200">
                <a:latin typeface="Arial" charset="0"/>
              </a:rPr>
              <a:t>respons.  amministr.</a:t>
            </a:r>
          </a:p>
        </p:txBody>
      </p:sp>
      <p:sp>
        <p:nvSpPr>
          <p:cNvPr id="34" name="Rectangle 1048"/>
          <p:cNvSpPr>
            <a:spLocks noChangeArrowheads="1"/>
          </p:cNvSpPr>
          <p:nvPr/>
        </p:nvSpPr>
        <p:spPr bwMode="auto">
          <a:xfrm>
            <a:off x="4876800" y="2787650"/>
            <a:ext cx="169386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/>
            <a:r>
              <a:rPr lang="it-IT" altLang="it-IT" sz="1200">
                <a:latin typeface="Arial" charset="0"/>
              </a:rPr>
              <a:t>PEG assegnati</a:t>
            </a:r>
          </a:p>
        </p:txBody>
      </p:sp>
      <p:sp>
        <p:nvSpPr>
          <p:cNvPr id="35" name="Rectangle 1049"/>
          <p:cNvSpPr>
            <a:spLocks noChangeArrowheads="1"/>
          </p:cNvSpPr>
          <p:nvPr/>
        </p:nvSpPr>
        <p:spPr bwMode="auto">
          <a:xfrm>
            <a:off x="4886325" y="3081338"/>
            <a:ext cx="1693863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/>
            <a:r>
              <a:rPr lang="it-IT" altLang="it-IT" sz="1200" dirty="0">
                <a:latin typeface="Arial" charset="0"/>
              </a:rPr>
              <a:t>atti </a:t>
            </a:r>
            <a:r>
              <a:rPr lang="it-IT" altLang="it-IT" sz="1200" dirty="0" err="1">
                <a:latin typeface="Arial" charset="0"/>
              </a:rPr>
              <a:t>respons</a:t>
            </a:r>
            <a:r>
              <a:rPr lang="it-IT" altLang="it-IT" sz="1200" dirty="0">
                <a:latin typeface="Arial" charset="0"/>
              </a:rPr>
              <a:t>. </a:t>
            </a:r>
            <a:r>
              <a:rPr lang="it-IT" altLang="it-IT" sz="1200" dirty="0" err="1">
                <a:latin typeface="Arial" charset="0"/>
              </a:rPr>
              <a:t>organiz</a:t>
            </a:r>
            <a:r>
              <a:rPr lang="it-IT" altLang="it-IT" sz="1200" dirty="0">
                <a:latin typeface="Arial" charset="0"/>
              </a:rPr>
              <a:t>.</a:t>
            </a:r>
          </a:p>
        </p:txBody>
      </p:sp>
      <p:sp>
        <p:nvSpPr>
          <p:cNvPr id="36" name="Rectangle 1050"/>
          <p:cNvSpPr>
            <a:spLocks noChangeArrowheads="1"/>
          </p:cNvSpPr>
          <p:nvPr/>
        </p:nvSpPr>
        <p:spPr bwMode="auto">
          <a:xfrm>
            <a:off x="4895850" y="3362325"/>
            <a:ext cx="169386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/>
            <a:r>
              <a:rPr lang="it-IT" altLang="it-IT" sz="1200" dirty="0">
                <a:latin typeface="Arial" charset="0"/>
              </a:rPr>
              <a:t>contatti enti esterni</a:t>
            </a:r>
          </a:p>
        </p:txBody>
      </p:sp>
      <p:sp>
        <p:nvSpPr>
          <p:cNvPr id="37" name="Rectangle 1051"/>
          <p:cNvSpPr>
            <a:spLocks noChangeArrowheads="1"/>
          </p:cNvSpPr>
          <p:nvPr/>
        </p:nvSpPr>
        <p:spPr bwMode="auto">
          <a:xfrm>
            <a:off x="4491038" y="1908175"/>
            <a:ext cx="350837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>
              <a:lnSpc>
                <a:spcPct val="85000"/>
              </a:lnSpc>
            </a:pPr>
            <a:r>
              <a:rPr lang="it-IT" altLang="it-IT" sz="1200" b="1">
                <a:latin typeface="Arial" charset="0"/>
              </a:rPr>
              <a:t>10</a:t>
            </a:r>
          </a:p>
        </p:txBody>
      </p:sp>
      <p:sp>
        <p:nvSpPr>
          <p:cNvPr id="38" name="Rectangle 1052"/>
          <p:cNvSpPr>
            <a:spLocks noChangeArrowheads="1"/>
          </p:cNvSpPr>
          <p:nvPr/>
        </p:nvSpPr>
        <p:spPr bwMode="auto">
          <a:xfrm>
            <a:off x="4491038" y="2200275"/>
            <a:ext cx="350837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>
              <a:lnSpc>
                <a:spcPct val="85000"/>
              </a:lnSpc>
            </a:pPr>
            <a:r>
              <a:rPr lang="it-IT" altLang="it-IT" sz="1200" b="1">
                <a:latin typeface="Arial" charset="0"/>
              </a:rPr>
              <a:t>20</a:t>
            </a:r>
          </a:p>
        </p:txBody>
      </p:sp>
      <p:sp>
        <p:nvSpPr>
          <p:cNvPr id="39" name="Rectangle 1053"/>
          <p:cNvSpPr>
            <a:spLocks noChangeArrowheads="1"/>
          </p:cNvSpPr>
          <p:nvPr/>
        </p:nvSpPr>
        <p:spPr bwMode="auto">
          <a:xfrm>
            <a:off x="4491038" y="2495550"/>
            <a:ext cx="350837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>
              <a:lnSpc>
                <a:spcPct val="85000"/>
              </a:lnSpc>
            </a:pPr>
            <a:r>
              <a:rPr lang="it-IT" altLang="it-IT" sz="1200" b="1">
                <a:latin typeface="Arial" charset="0"/>
              </a:rPr>
              <a:t>10</a:t>
            </a:r>
          </a:p>
        </p:txBody>
      </p:sp>
      <p:sp>
        <p:nvSpPr>
          <p:cNvPr id="40" name="Rectangle 1054"/>
          <p:cNvSpPr>
            <a:spLocks noChangeArrowheads="1"/>
          </p:cNvSpPr>
          <p:nvPr/>
        </p:nvSpPr>
        <p:spPr bwMode="auto">
          <a:xfrm>
            <a:off x="4491038" y="3081338"/>
            <a:ext cx="350837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>
              <a:lnSpc>
                <a:spcPct val="85000"/>
              </a:lnSpc>
            </a:pPr>
            <a:r>
              <a:rPr lang="it-IT" altLang="it-IT" sz="1200" b="1">
                <a:latin typeface="Arial" charset="0"/>
              </a:rPr>
              <a:t>20</a:t>
            </a:r>
          </a:p>
        </p:txBody>
      </p:sp>
      <p:sp>
        <p:nvSpPr>
          <p:cNvPr id="41" name="Rectangle 1055"/>
          <p:cNvSpPr>
            <a:spLocks noChangeArrowheads="1"/>
          </p:cNvSpPr>
          <p:nvPr/>
        </p:nvSpPr>
        <p:spPr bwMode="auto">
          <a:xfrm>
            <a:off x="923925" y="3946525"/>
            <a:ext cx="169386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/>
            <a:r>
              <a:rPr lang="it-IT" altLang="it-IT" sz="1400" b="1">
                <a:latin typeface="Arial" charset="0"/>
              </a:rPr>
              <a:t>Professionalità</a:t>
            </a:r>
          </a:p>
        </p:txBody>
      </p:sp>
      <p:grpSp>
        <p:nvGrpSpPr>
          <p:cNvPr id="42" name="Group 1056"/>
          <p:cNvGrpSpPr>
            <a:grpSpLocks/>
          </p:cNvGrpSpPr>
          <p:nvPr/>
        </p:nvGrpSpPr>
        <p:grpSpPr bwMode="auto">
          <a:xfrm>
            <a:off x="254000" y="3754438"/>
            <a:ext cx="3862388" cy="687387"/>
            <a:chOff x="160" y="2365"/>
            <a:chExt cx="2433" cy="433"/>
          </a:xfrm>
        </p:grpSpPr>
        <p:sp>
          <p:nvSpPr>
            <p:cNvPr id="43" name="Freeform 1057"/>
            <p:cNvSpPr>
              <a:spLocks/>
            </p:cNvSpPr>
            <p:nvPr/>
          </p:nvSpPr>
          <p:spPr bwMode="auto">
            <a:xfrm>
              <a:off x="160" y="2365"/>
              <a:ext cx="2433" cy="433"/>
            </a:xfrm>
            <a:custGeom>
              <a:avLst/>
              <a:gdLst>
                <a:gd name="T0" fmla="*/ 0 w 2433"/>
                <a:gd name="T1" fmla="*/ 432 h 433"/>
                <a:gd name="T2" fmla="*/ 0 w 2433"/>
                <a:gd name="T3" fmla="*/ 0 h 433"/>
                <a:gd name="T4" fmla="*/ 2432 w 2433"/>
                <a:gd name="T5" fmla="*/ 0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33" h="433">
                  <a:moveTo>
                    <a:pt x="0" y="432"/>
                  </a:moveTo>
                  <a:lnTo>
                    <a:pt x="0" y="0"/>
                  </a:lnTo>
                  <a:lnTo>
                    <a:pt x="2432" y="0"/>
                  </a:lnTo>
                </a:path>
              </a:pathLst>
            </a:custGeom>
            <a:no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44" name="Freeform 1058"/>
            <p:cNvSpPr>
              <a:spLocks/>
            </p:cNvSpPr>
            <p:nvPr/>
          </p:nvSpPr>
          <p:spPr bwMode="auto">
            <a:xfrm>
              <a:off x="160" y="2365"/>
              <a:ext cx="2433" cy="433"/>
            </a:xfrm>
            <a:custGeom>
              <a:avLst/>
              <a:gdLst>
                <a:gd name="T0" fmla="*/ 0 w 2433"/>
                <a:gd name="T1" fmla="*/ 432 h 433"/>
                <a:gd name="T2" fmla="*/ 2432 w 2433"/>
                <a:gd name="T3" fmla="*/ 432 h 433"/>
                <a:gd name="T4" fmla="*/ 2432 w 2433"/>
                <a:gd name="T5" fmla="*/ 0 h 433"/>
                <a:gd name="T6" fmla="*/ 2432 w 2433"/>
                <a:gd name="T7" fmla="*/ 0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33" h="433">
                  <a:moveTo>
                    <a:pt x="0" y="432"/>
                  </a:moveTo>
                  <a:lnTo>
                    <a:pt x="2432" y="432"/>
                  </a:lnTo>
                  <a:lnTo>
                    <a:pt x="2432" y="0"/>
                  </a:lnTo>
                  <a:lnTo>
                    <a:pt x="2432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45" name="Rectangle 1059"/>
          <p:cNvSpPr>
            <a:spLocks noChangeArrowheads="1"/>
          </p:cNvSpPr>
          <p:nvPr/>
        </p:nvSpPr>
        <p:spPr bwMode="auto">
          <a:xfrm>
            <a:off x="319088" y="3925888"/>
            <a:ext cx="587375" cy="333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it-IT" altLang="it-IT" sz="1600" b="1">
                <a:latin typeface="Arial" charset="0"/>
              </a:rPr>
              <a:t>20%</a:t>
            </a:r>
          </a:p>
        </p:txBody>
      </p:sp>
      <p:sp>
        <p:nvSpPr>
          <p:cNvPr id="46" name="Rectangle 1060"/>
          <p:cNvSpPr>
            <a:spLocks noChangeArrowheads="1"/>
          </p:cNvSpPr>
          <p:nvPr/>
        </p:nvSpPr>
        <p:spPr bwMode="auto">
          <a:xfrm>
            <a:off x="931863" y="4979988"/>
            <a:ext cx="169386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/>
            <a:r>
              <a:rPr lang="it-IT" altLang="it-IT" sz="1400" b="1" dirty="0">
                <a:latin typeface="Arial" charset="0"/>
              </a:rPr>
              <a:t>Gestione</a:t>
            </a:r>
          </a:p>
        </p:txBody>
      </p:sp>
      <p:sp>
        <p:nvSpPr>
          <p:cNvPr id="47" name="Freeform 1061"/>
          <p:cNvSpPr>
            <a:spLocks/>
          </p:cNvSpPr>
          <p:nvPr/>
        </p:nvSpPr>
        <p:spPr bwMode="auto">
          <a:xfrm>
            <a:off x="261938" y="4781550"/>
            <a:ext cx="3816350" cy="693738"/>
          </a:xfrm>
          <a:custGeom>
            <a:avLst/>
            <a:gdLst>
              <a:gd name="T0" fmla="*/ 0 w 2404"/>
              <a:gd name="T1" fmla="*/ 436 h 437"/>
              <a:gd name="T2" fmla="*/ 0 w 2404"/>
              <a:gd name="T3" fmla="*/ 0 h 437"/>
              <a:gd name="T4" fmla="*/ 2403 w 2404"/>
              <a:gd name="T5" fmla="*/ 0 h 4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04" h="437">
                <a:moveTo>
                  <a:pt x="0" y="436"/>
                </a:moveTo>
                <a:lnTo>
                  <a:pt x="0" y="0"/>
                </a:lnTo>
                <a:lnTo>
                  <a:pt x="2403" y="0"/>
                </a:lnTo>
              </a:path>
            </a:pathLst>
          </a:custGeom>
          <a:noFill/>
          <a:ln w="12700" cap="rnd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8" name="Freeform 1062"/>
          <p:cNvSpPr>
            <a:spLocks/>
          </p:cNvSpPr>
          <p:nvPr/>
        </p:nvSpPr>
        <p:spPr bwMode="auto">
          <a:xfrm>
            <a:off x="261938" y="4787900"/>
            <a:ext cx="3816350" cy="687388"/>
          </a:xfrm>
          <a:custGeom>
            <a:avLst/>
            <a:gdLst>
              <a:gd name="T0" fmla="*/ 0 w 2404"/>
              <a:gd name="T1" fmla="*/ 432 h 433"/>
              <a:gd name="T2" fmla="*/ 2403 w 2404"/>
              <a:gd name="T3" fmla="*/ 432 h 433"/>
              <a:gd name="T4" fmla="*/ 2403 w 2404"/>
              <a:gd name="T5" fmla="*/ 0 h 433"/>
              <a:gd name="T6" fmla="*/ 2403 w 2404"/>
              <a:gd name="T7" fmla="*/ 0 h 4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04" h="433">
                <a:moveTo>
                  <a:pt x="0" y="432"/>
                </a:moveTo>
                <a:lnTo>
                  <a:pt x="2403" y="432"/>
                </a:lnTo>
                <a:lnTo>
                  <a:pt x="2403" y="0"/>
                </a:lnTo>
                <a:lnTo>
                  <a:pt x="2403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9" name="Rectangle 1063"/>
          <p:cNvSpPr>
            <a:spLocks noChangeArrowheads="1"/>
          </p:cNvSpPr>
          <p:nvPr/>
        </p:nvSpPr>
        <p:spPr bwMode="auto">
          <a:xfrm>
            <a:off x="327025" y="4959350"/>
            <a:ext cx="593112" cy="33598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it-IT" altLang="it-IT" sz="1600" b="1" dirty="0" smtClean="0">
                <a:latin typeface="Arial" charset="0"/>
              </a:rPr>
              <a:t>40%</a:t>
            </a:r>
            <a:endParaRPr lang="it-IT" altLang="it-IT" sz="1600" b="1" dirty="0">
              <a:latin typeface="Arial" charset="0"/>
            </a:endParaRPr>
          </a:p>
        </p:txBody>
      </p:sp>
      <p:sp>
        <p:nvSpPr>
          <p:cNvPr id="50" name="Rectangle 1064"/>
          <p:cNvSpPr>
            <a:spLocks noChangeArrowheads="1"/>
          </p:cNvSpPr>
          <p:nvPr/>
        </p:nvSpPr>
        <p:spPr bwMode="auto">
          <a:xfrm>
            <a:off x="4467225" y="715963"/>
            <a:ext cx="350838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>
              <a:lnSpc>
                <a:spcPct val="85000"/>
              </a:lnSpc>
            </a:pPr>
            <a:r>
              <a:rPr lang="it-IT" altLang="it-IT" sz="1200" b="1">
                <a:latin typeface="Arial" charset="0"/>
              </a:rPr>
              <a:t>20</a:t>
            </a:r>
          </a:p>
        </p:txBody>
      </p:sp>
      <p:sp>
        <p:nvSpPr>
          <p:cNvPr id="51" name="Rectangle 1065"/>
          <p:cNvSpPr>
            <a:spLocks noChangeArrowheads="1"/>
          </p:cNvSpPr>
          <p:nvPr/>
        </p:nvSpPr>
        <p:spPr bwMode="auto">
          <a:xfrm>
            <a:off x="4467225" y="996950"/>
            <a:ext cx="350838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>
              <a:lnSpc>
                <a:spcPct val="85000"/>
              </a:lnSpc>
            </a:pPr>
            <a:r>
              <a:rPr lang="it-IT" altLang="it-IT" sz="1200" b="1">
                <a:latin typeface="Arial" charset="0"/>
              </a:rPr>
              <a:t>10</a:t>
            </a:r>
          </a:p>
        </p:txBody>
      </p:sp>
      <p:sp>
        <p:nvSpPr>
          <p:cNvPr id="52" name="Rectangle 1066"/>
          <p:cNvSpPr>
            <a:spLocks noChangeArrowheads="1"/>
          </p:cNvSpPr>
          <p:nvPr/>
        </p:nvSpPr>
        <p:spPr bwMode="auto">
          <a:xfrm>
            <a:off x="4467225" y="1266825"/>
            <a:ext cx="350838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>
              <a:lnSpc>
                <a:spcPct val="85000"/>
              </a:lnSpc>
            </a:pPr>
            <a:r>
              <a:rPr lang="it-IT" altLang="it-IT" sz="1200" b="1">
                <a:latin typeface="Arial" charset="0"/>
              </a:rPr>
              <a:t>40</a:t>
            </a:r>
          </a:p>
        </p:txBody>
      </p:sp>
      <p:sp>
        <p:nvSpPr>
          <p:cNvPr id="53" name="Rectangle 1067"/>
          <p:cNvSpPr>
            <a:spLocks noChangeArrowheads="1"/>
          </p:cNvSpPr>
          <p:nvPr/>
        </p:nvSpPr>
        <p:spPr bwMode="auto">
          <a:xfrm>
            <a:off x="4848225" y="1494222"/>
            <a:ext cx="204628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/>
            <a:r>
              <a:rPr lang="it-IT" altLang="it-IT" sz="1200" dirty="0">
                <a:latin typeface="Arial" charset="0"/>
              </a:rPr>
              <a:t>n. professionisti esterni</a:t>
            </a:r>
          </a:p>
        </p:txBody>
      </p:sp>
      <p:sp>
        <p:nvSpPr>
          <p:cNvPr id="54" name="Rectangle 1068"/>
          <p:cNvSpPr>
            <a:spLocks noChangeArrowheads="1"/>
          </p:cNvSpPr>
          <p:nvPr/>
        </p:nvSpPr>
        <p:spPr bwMode="auto">
          <a:xfrm>
            <a:off x="4467225" y="1544638"/>
            <a:ext cx="350838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>
              <a:lnSpc>
                <a:spcPct val="85000"/>
              </a:lnSpc>
            </a:pPr>
            <a:r>
              <a:rPr lang="it-IT" altLang="it-IT" sz="1200" b="1">
                <a:latin typeface="Arial" charset="0"/>
              </a:rPr>
              <a:t>30</a:t>
            </a:r>
          </a:p>
        </p:txBody>
      </p:sp>
      <p:sp>
        <p:nvSpPr>
          <p:cNvPr id="55" name="Rectangle 1069"/>
          <p:cNvSpPr>
            <a:spLocks noChangeArrowheads="1"/>
          </p:cNvSpPr>
          <p:nvPr/>
        </p:nvSpPr>
        <p:spPr bwMode="auto">
          <a:xfrm>
            <a:off x="4845050" y="3808413"/>
            <a:ext cx="1693863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/>
            <a:r>
              <a:rPr lang="it-IT" altLang="it-IT" sz="1200">
                <a:latin typeface="Arial" charset="0"/>
              </a:rPr>
              <a:t>titolo di studio</a:t>
            </a:r>
          </a:p>
        </p:txBody>
      </p:sp>
      <p:sp>
        <p:nvSpPr>
          <p:cNvPr id="56" name="Rectangle 1070"/>
          <p:cNvSpPr>
            <a:spLocks noChangeArrowheads="1"/>
          </p:cNvSpPr>
          <p:nvPr/>
        </p:nvSpPr>
        <p:spPr bwMode="auto">
          <a:xfrm>
            <a:off x="4854575" y="4100513"/>
            <a:ext cx="1693863" cy="274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/>
            <a:r>
              <a:rPr lang="it-IT" altLang="it-IT" sz="1200" dirty="0" smtClean="0">
                <a:latin typeface="Arial" charset="0"/>
              </a:rPr>
              <a:t>Vice </a:t>
            </a:r>
            <a:r>
              <a:rPr lang="it-IT" altLang="it-IT" sz="1200" dirty="0" err="1" smtClean="0">
                <a:latin typeface="Arial" charset="0"/>
              </a:rPr>
              <a:t>Segret</a:t>
            </a:r>
            <a:r>
              <a:rPr lang="it-IT" altLang="it-IT" sz="1200" dirty="0" smtClean="0">
                <a:latin typeface="Arial" charset="0"/>
              </a:rPr>
              <a:t> Albi Prof</a:t>
            </a:r>
            <a:endParaRPr lang="it-IT" altLang="it-IT" sz="1200" dirty="0">
              <a:latin typeface="Arial" charset="0"/>
            </a:endParaRPr>
          </a:p>
        </p:txBody>
      </p:sp>
      <p:sp>
        <p:nvSpPr>
          <p:cNvPr id="57" name="Rectangle 1071"/>
          <p:cNvSpPr>
            <a:spLocks noChangeArrowheads="1"/>
          </p:cNvSpPr>
          <p:nvPr/>
        </p:nvSpPr>
        <p:spPr bwMode="auto">
          <a:xfrm>
            <a:off x="4459288" y="4100513"/>
            <a:ext cx="350837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>
              <a:lnSpc>
                <a:spcPct val="85000"/>
              </a:lnSpc>
            </a:pPr>
            <a:r>
              <a:rPr lang="it-IT" altLang="it-IT" sz="1200" b="1">
                <a:latin typeface="Arial" charset="0"/>
              </a:rPr>
              <a:t>10</a:t>
            </a:r>
          </a:p>
        </p:txBody>
      </p:sp>
      <p:sp>
        <p:nvSpPr>
          <p:cNvPr id="58" name="Rectangle 1072"/>
          <p:cNvSpPr>
            <a:spLocks noChangeArrowheads="1"/>
          </p:cNvSpPr>
          <p:nvPr/>
        </p:nvSpPr>
        <p:spPr bwMode="auto">
          <a:xfrm>
            <a:off x="4864100" y="4378325"/>
            <a:ext cx="169386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/>
            <a:r>
              <a:rPr lang="it-IT" altLang="it-IT" sz="1200">
                <a:latin typeface="Arial" charset="0"/>
              </a:rPr>
              <a:t>tipo professionalità</a:t>
            </a:r>
          </a:p>
        </p:txBody>
      </p:sp>
      <p:sp>
        <p:nvSpPr>
          <p:cNvPr id="59" name="Rectangle 1073"/>
          <p:cNvSpPr>
            <a:spLocks noChangeArrowheads="1"/>
          </p:cNvSpPr>
          <p:nvPr/>
        </p:nvSpPr>
        <p:spPr bwMode="auto">
          <a:xfrm>
            <a:off x="4468813" y="4378325"/>
            <a:ext cx="350837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>
              <a:lnSpc>
                <a:spcPct val="85000"/>
              </a:lnSpc>
            </a:pPr>
            <a:r>
              <a:rPr lang="it-IT" altLang="it-IT" sz="1200" b="1">
                <a:latin typeface="Arial" charset="0"/>
              </a:rPr>
              <a:t>80</a:t>
            </a:r>
          </a:p>
        </p:txBody>
      </p:sp>
      <p:grpSp>
        <p:nvGrpSpPr>
          <p:cNvPr id="60" name="Group 1074"/>
          <p:cNvGrpSpPr>
            <a:grpSpLocks/>
          </p:cNvGrpSpPr>
          <p:nvPr/>
        </p:nvGrpSpPr>
        <p:grpSpPr bwMode="auto">
          <a:xfrm>
            <a:off x="4322763" y="688975"/>
            <a:ext cx="2640012" cy="1133475"/>
            <a:chOff x="2723" y="434"/>
            <a:chExt cx="1663" cy="714"/>
          </a:xfrm>
        </p:grpSpPr>
        <p:sp>
          <p:nvSpPr>
            <p:cNvPr id="61" name="Freeform 1075"/>
            <p:cNvSpPr>
              <a:spLocks/>
            </p:cNvSpPr>
            <p:nvPr/>
          </p:nvSpPr>
          <p:spPr bwMode="auto">
            <a:xfrm>
              <a:off x="2723" y="434"/>
              <a:ext cx="1663" cy="714"/>
            </a:xfrm>
            <a:custGeom>
              <a:avLst/>
              <a:gdLst>
                <a:gd name="T0" fmla="*/ 0 w 1663"/>
                <a:gd name="T1" fmla="*/ 713 h 714"/>
                <a:gd name="T2" fmla="*/ 0 w 1663"/>
                <a:gd name="T3" fmla="*/ 0 h 714"/>
                <a:gd name="T4" fmla="*/ 1662 w 1663"/>
                <a:gd name="T5" fmla="*/ 0 h 7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63" h="714">
                  <a:moveTo>
                    <a:pt x="0" y="713"/>
                  </a:moveTo>
                  <a:lnTo>
                    <a:pt x="0" y="0"/>
                  </a:lnTo>
                  <a:lnTo>
                    <a:pt x="1662" y="0"/>
                  </a:lnTo>
                </a:path>
              </a:pathLst>
            </a:custGeom>
            <a:no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2" name="Freeform 1076"/>
            <p:cNvSpPr>
              <a:spLocks/>
            </p:cNvSpPr>
            <p:nvPr/>
          </p:nvSpPr>
          <p:spPr bwMode="auto">
            <a:xfrm>
              <a:off x="2723" y="434"/>
              <a:ext cx="1663" cy="714"/>
            </a:xfrm>
            <a:custGeom>
              <a:avLst/>
              <a:gdLst>
                <a:gd name="T0" fmla="*/ 0 w 1663"/>
                <a:gd name="T1" fmla="*/ 713 h 714"/>
                <a:gd name="T2" fmla="*/ 1662 w 1663"/>
                <a:gd name="T3" fmla="*/ 713 h 714"/>
                <a:gd name="T4" fmla="*/ 1662 w 1663"/>
                <a:gd name="T5" fmla="*/ 0 h 714"/>
                <a:gd name="T6" fmla="*/ 1662 w 1663"/>
                <a:gd name="T7" fmla="*/ 0 h 7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63" h="714">
                  <a:moveTo>
                    <a:pt x="0" y="713"/>
                  </a:moveTo>
                  <a:lnTo>
                    <a:pt x="1662" y="713"/>
                  </a:lnTo>
                  <a:lnTo>
                    <a:pt x="1662" y="0"/>
                  </a:lnTo>
                  <a:lnTo>
                    <a:pt x="1662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63" name="Rectangle 1077"/>
          <p:cNvSpPr>
            <a:spLocks noChangeArrowheads="1"/>
          </p:cNvSpPr>
          <p:nvPr/>
        </p:nvSpPr>
        <p:spPr bwMode="auto">
          <a:xfrm>
            <a:off x="4824413" y="4823618"/>
            <a:ext cx="1693862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/>
            <a:r>
              <a:rPr lang="it-IT" altLang="it-IT" sz="1200" dirty="0">
                <a:latin typeface="Arial" charset="0"/>
              </a:rPr>
              <a:t>gestione procedimenti</a:t>
            </a:r>
          </a:p>
        </p:txBody>
      </p:sp>
      <p:sp>
        <p:nvSpPr>
          <p:cNvPr id="64" name="Rectangle 1078"/>
          <p:cNvSpPr>
            <a:spLocks noChangeArrowheads="1"/>
          </p:cNvSpPr>
          <p:nvPr/>
        </p:nvSpPr>
        <p:spPr bwMode="auto">
          <a:xfrm>
            <a:off x="4791075" y="5143500"/>
            <a:ext cx="2090738" cy="274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/>
            <a:r>
              <a:rPr lang="it-IT" altLang="it-IT" sz="1200" dirty="0">
                <a:latin typeface="Arial" charset="0"/>
              </a:rPr>
              <a:t> progetti </a:t>
            </a:r>
            <a:r>
              <a:rPr lang="it-IT" altLang="it-IT" sz="1200" dirty="0" smtClean="0">
                <a:latin typeface="Arial" charset="0"/>
              </a:rPr>
              <a:t>innovativi</a:t>
            </a:r>
            <a:endParaRPr lang="it-IT" altLang="it-IT" sz="1000" dirty="0">
              <a:latin typeface="Arial" charset="0"/>
            </a:endParaRPr>
          </a:p>
        </p:txBody>
      </p:sp>
      <p:sp>
        <p:nvSpPr>
          <p:cNvPr id="65" name="Rectangle 1079"/>
          <p:cNvSpPr>
            <a:spLocks noChangeArrowheads="1"/>
          </p:cNvSpPr>
          <p:nvPr/>
        </p:nvSpPr>
        <p:spPr bwMode="auto">
          <a:xfrm>
            <a:off x="4824413" y="5691188"/>
            <a:ext cx="1693862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/>
            <a:r>
              <a:rPr lang="it-IT" altLang="it-IT" sz="1200">
                <a:latin typeface="Arial" charset="0"/>
              </a:rPr>
              <a:t>reperib. e disponib.</a:t>
            </a:r>
          </a:p>
        </p:txBody>
      </p:sp>
      <p:sp>
        <p:nvSpPr>
          <p:cNvPr id="66" name="Rectangle 1080"/>
          <p:cNvSpPr>
            <a:spLocks noChangeArrowheads="1"/>
          </p:cNvSpPr>
          <p:nvPr/>
        </p:nvSpPr>
        <p:spPr bwMode="auto">
          <a:xfrm>
            <a:off x="4814888" y="5413375"/>
            <a:ext cx="1693862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/>
            <a:r>
              <a:rPr lang="it-IT" altLang="it-IT" sz="1200">
                <a:latin typeface="Arial" charset="0"/>
              </a:rPr>
              <a:t>attività controllo</a:t>
            </a:r>
          </a:p>
        </p:txBody>
      </p:sp>
      <p:sp>
        <p:nvSpPr>
          <p:cNvPr id="67" name="Rectangle 1081"/>
          <p:cNvSpPr>
            <a:spLocks noChangeArrowheads="1"/>
          </p:cNvSpPr>
          <p:nvPr/>
        </p:nvSpPr>
        <p:spPr bwMode="auto">
          <a:xfrm>
            <a:off x="4819650" y="5972175"/>
            <a:ext cx="169386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/>
            <a:r>
              <a:rPr lang="it-IT" altLang="it-IT" sz="1200">
                <a:latin typeface="Arial" charset="0"/>
              </a:rPr>
              <a:t>scenario normativo</a:t>
            </a:r>
          </a:p>
        </p:txBody>
      </p:sp>
      <p:sp>
        <p:nvSpPr>
          <p:cNvPr id="68" name="Rectangle 1082"/>
          <p:cNvSpPr>
            <a:spLocks noChangeArrowheads="1"/>
          </p:cNvSpPr>
          <p:nvPr/>
        </p:nvSpPr>
        <p:spPr bwMode="auto">
          <a:xfrm>
            <a:off x="4464050" y="4876800"/>
            <a:ext cx="350838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>
              <a:lnSpc>
                <a:spcPct val="85000"/>
              </a:lnSpc>
            </a:pPr>
            <a:r>
              <a:rPr lang="it-IT" altLang="it-IT" sz="1200" b="1">
                <a:latin typeface="Arial" charset="0"/>
              </a:rPr>
              <a:t>40</a:t>
            </a:r>
          </a:p>
        </p:txBody>
      </p:sp>
      <p:sp>
        <p:nvSpPr>
          <p:cNvPr id="69" name="Rectangle 1083"/>
          <p:cNvSpPr>
            <a:spLocks noChangeArrowheads="1"/>
          </p:cNvSpPr>
          <p:nvPr/>
        </p:nvSpPr>
        <p:spPr bwMode="auto">
          <a:xfrm>
            <a:off x="4473575" y="5184058"/>
            <a:ext cx="350838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>
              <a:lnSpc>
                <a:spcPct val="85000"/>
              </a:lnSpc>
            </a:pPr>
            <a:r>
              <a:rPr lang="it-IT" altLang="it-IT" sz="1200" b="1" dirty="0" smtClean="0">
                <a:latin typeface="Arial" charset="0"/>
              </a:rPr>
              <a:t>20</a:t>
            </a:r>
            <a:endParaRPr lang="it-IT" altLang="it-IT" sz="1200" b="1" dirty="0">
              <a:latin typeface="Arial" charset="0"/>
            </a:endParaRPr>
          </a:p>
        </p:txBody>
      </p:sp>
      <p:sp>
        <p:nvSpPr>
          <p:cNvPr id="70" name="Rectangle 1084"/>
          <p:cNvSpPr>
            <a:spLocks noChangeArrowheads="1"/>
          </p:cNvSpPr>
          <p:nvPr/>
        </p:nvSpPr>
        <p:spPr bwMode="auto">
          <a:xfrm>
            <a:off x="4464050" y="5691188"/>
            <a:ext cx="350838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>
              <a:lnSpc>
                <a:spcPct val="85000"/>
              </a:lnSpc>
            </a:pPr>
            <a:r>
              <a:rPr lang="it-IT" altLang="it-IT" sz="1200" b="1">
                <a:latin typeface="Arial" charset="0"/>
              </a:rPr>
              <a:t>5</a:t>
            </a:r>
          </a:p>
        </p:txBody>
      </p:sp>
      <p:sp>
        <p:nvSpPr>
          <p:cNvPr id="71" name="Rectangle 1085"/>
          <p:cNvSpPr>
            <a:spLocks noChangeArrowheads="1"/>
          </p:cNvSpPr>
          <p:nvPr/>
        </p:nvSpPr>
        <p:spPr bwMode="auto">
          <a:xfrm>
            <a:off x="4464050" y="5413375"/>
            <a:ext cx="350838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>
              <a:lnSpc>
                <a:spcPct val="85000"/>
              </a:lnSpc>
            </a:pPr>
            <a:r>
              <a:rPr lang="it-IT" altLang="it-IT" sz="1200" b="1" dirty="0" smtClean="0">
                <a:latin typeface="Arial" charset="0"/>
              </a:rPr>
              <a:t>30</a:t>
            </a:r>
            <a:endParaRPr lang="it-IT" altLang="it-IT" sz="1200" b="1" dirty="0">
              <a:latin typeface="Arial" charset="0"/>
            </a:endParaRPr>
          </a:p>
        </p:txBody>
      </p:sp>
      <p:sp>
        <p:nvSpPr>
          <p:cNvPr id="72" name="Rectangle 1086"/>
          <p:cNvSpPr>
            <a:spLocks noChangeArrowheads="1"/>
          </p:cNvSpPr>
          <p:nvPr/>
        </p:nvSpPr>
        <p:spPr bwMode="auto">
          <a:xfrm>
            <a:off x="4464050" y="5972175"/>
            <a:ext cx="350838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>
              <a:lnSpc>
                <a:spcPct val="85000"/>
              </a:lnSpc>
            </a:pPr>
            <a:r>
              <a:rPr lang="it-IT" altLang="it-IT" sz="1200" b="1">
                <a:latin typeface="Arial" charset="0"/>
              </a:rPr>
              <a:t>5</a:t>
            </a:r>
          </a:p>
        </p:txBody>
      </p:sp>
      <p:sp>
        <p:nvSpPr>
          <p:cNvPr id="73" name="Freeform 1087"/>
          <p:cNvSpPr>
            <a:spLocks/>
          </p:cNvSpPr>
          <p:nvPr/>
        </p:nvSpPr>
        <p:spPr bwMode="auto">
          <a:xfrm>
            <a:off x="4495800" y="990600"/>
            <a:ext cx="2609850" cy="1792288"/>
          </a:xfrm>
          <a:custGeom>
            <a:avLst/>
            <a:gdLst>
              <a:gd name="T0" fmla="*/ 0 w 1644"/>
              <a:gd name="T1" fmla="*/ 1128 h 1129"/>
              <a:gd name="T2" fmla="*/ 0 w 1644"/>
              <a:gd name="T3" fmla="*/ 0 h 1129"/>
              <a:gd name="T4" fmla="*/ 1643 w 1644"/>
              <a:gd name="T5" fmla="*/ 0 h 1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44" h="1129">
                <a:moveTo>
                  <a:pt x="0" y="1128"/>
                </a:moveTo>
                <a:lnTo>
                  <a:pt x="0" y="0"/>
                </a:lnTo>
                <a:lnTo>
                  <a:pt x="1643" y="0"/>
                </a:lnTo>
              </a:path>
            </a:pathLst>
          </a:custGeom>
          <a:noFill/>
          <a:ln w="12700" cap="rnd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74" name="Freeform 1088"/>
          <p:cNvSpPr>
            <a:spLocks/>
          </p:cNvSpPr>
          <p:nvPr/>
        </p:nvSpPr>
        <p:spPr bwMode="auto">
          <a:xfrm>
            <a:off x="4322763" y="1866900"/>
            <a:ext cx="2609850" cy="1792288"/>
          </a:xfrm>
          <a:custGeom>
            <a:avLst/>
            <a:gdLst>
              <a:gd name="T0" fmla="*/ 0 w 1644"/>
              <a:gd name="T1" fmla="*/ 1128 h 1129"/>
              <a:gd name="T2" fmla="*/ 1643 w 1644"/>
              <a:gd name="T3" fmla="*/ 1128 h 1129"/>
              <a:gd name="T4" fmla="*/ 1643 w 1644"/>
              <a:gd name="T5" fmla="*/ 0 h 1129"/>
              <a:gd name="T6" fmla="*/ 1643 w 1644"/>
              <a:gd name="T7" fmla="*/ 0 h 1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644" h="1129">
                <a:moveTo>
                  <a:pt x="0" y="1128"/>
                </a:moveTo>
                <a:lnTo>
                  <a:pt x="1643" y="1128"/>
                </a:lnTo>
                <a:lnTo>
                  <a:pt x="1643" y="0"/>
                </a:lnTo>
                <a:lnTo>
                  <a:pt x="1643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grpSp>
        <p:nvGrpSpPr>
          <p:cNvPr id="75" name="Group 1089"/>
          <p:cNvGrpSpPr>
            <a:grpSpLocks/>
          </p:cNvGrpSpPr>
          <p:nvPr/>
        </p:nvGrpSpPr>
        <p:grpSpPr bwMode="auto">
          <a:xfrm>
            <a:off x="4322763" y="4762500"/>
            <a:ext cx="2619375" cy="1498600"/>
            <a:chOff x="2723" y="3000"/>
            <a:chExt cx="1650" cy="944"/>
          </a:xfrm>
        </p:grpSpPr>
        <p:sp>
          <p:nvSpPr>
            <p:cNvPr id="76" name="Freeform 1090"/>
            <p:cNvSpPr>
              <a:spLocks/>
            </p:cNvSpPr>
            <p:nvPr/>
          </p:nvSpPr>
          <p:spPr bwMode="auto">
            <a:xfrm>
              <a:off x="2723" y="3000"/>
              <a:ext cx="1650" cy="944"/>
            </a:xfrm>
            <a:custGeom>
              <a:avLst/>
              <a:gdLst>
                <a:gd name="T0" fmla="*/ 0 w 1650"/>
                <a:gd name="T1" fmla="*/ 943 h 944"/>
                <a:gd name="T2" fmla="*/ 0 w 1650"/>
                <a:gd name="T3" fmla="*/ 0 h 944"/>
                <a:gd name="T4" fmla="*/ 1649 w 1650"/>
                <a:gd name="T5" fmla="*/ 0 h 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50" h="944">
                  <a:moveTo>
                    <a:pt x="0" y="943"/>
                  </a:moveTo>
                  <a:lnTo>
                    <a:pt x="0" y="0"/>
                  </a:lnTo>
                  <a:lnTo>
                    <a:pt x="1649" y="0"/>
                  </a:lnTo>
                </a:path>
              </a:pathLst>
            </a:custGeom>
            <a:no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7" name="Freeform 1091"/>
            <p:cNvSpPr>
              <a:spLocks/>
            </p:cNvSpPr>
            <p:nvPr/>
          </p:nvSpPr>
          <p:spPr bwMode="auto">
            <a:xfrm>
              <a:off x="2723" y="3000"/>
              <a:ext cx="1650" cy="944"/>
            </a:xfrm>
            <a:custGeom>
              <a:avLst/>
              <a:gdLst>
                <a:gd name="T0" fmla="*/ 0 w 1650"/>
                <a:gd name="T1" fmla="*/ 943 h 944"/>
                <a:gd name="T2" fmla="*/ 1649 w 1650"/>
                <a:gd name="T3" fmla="*/ 943 h 944"/>
                <a:gd name="T4" fmla="*/ 1649 w 1650"/>
                <a:gd name="T5" fmla="*/ 0 h 944"/>
                <a:gd name="T6" fmla="*/ 1649 w 1650"/>
                <a:gd name="T7" fmla="*/ 0 h 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50" h="944">
                  <a:moveTo>
                    <a:pt x="0" y="943"/>
                  </a:moveTo>
                  <a:lnTo>
                    <a:pt x="1649" y="943"/>
                  </a:lnTo>
                  <a:lnTo>
                    <a:pt x="1649" y="0"/>
                  </a:lnTo>
                  <a:lnTo>
                    <a:pt x="1649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78" name="Group 1092"/>
          <p:cNvGrpSpPr>
            <a:grpSpLocks/>
          </p:cNvGrpSpPr>
          <p:nvPr/>
        </p:nvGrpSpPr>
        <p:grpSpPr bwMode="auto">
          <a:xfrm>
            <a:off x="7086600" y="4800600"/>
            <a:ext cx="1668463" cy="1497013"/>
            <a:chOff x="4464" y="3024"/>
            <a:chExt cx="1051" cy="943"/>
          </a:xfrm>
        </p:grpSpPr>
        <p:sp>
          <p:nvSpPr>
            <p:cNvPr id="79" name="Freeform 1093"/>
            <p:cNvSpPr>
              <a:spLocks/>
            </p:cNvSpPr>
            <p:nvPr/>
          </p:nvSpPr>
          <p:spPr bwMode="auto">
            <a:xfrm>
              <a:off x="4464" y="3024"/>
              <a:ext cx="1051" cy="943"/>
            </a:xfrm>
            <a:custGeom>
              <a:avLst/>
              <a:gdLst>
                <a:gd name="T0" fmla="*/ 0 w 1051"/>
                <a:gd name="T1" fmla="*/ 942 h 943"/>
                <a:gd name="T2" fmla="*/ 0 w 1051"/>
                <a:gd name="T3" fmla="*/ 0 h 943"/>
                <a:gd name="T4" fmla="*/ 1050 w 1051"/>
                <a:gd name="T5" fmla="*/ 0 h 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1" h="943">
                  <a:moveTo>
                    <a:pt x="0" y="942"/>
                  </a:moveTo>
                  <a:lnTo>
                    <a:pt x="0" y="0"/>
                  </a:lnTo>
                  <a:lnTo>
                    <a:pt x="1050" y="0"/>
                  </a:lnTo>
                </a:path>
              </a:pathLst>
            </a:custGeom>
            <a:no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80" name="Freeform 1094"/>
            <p:cNvSpPr>
              <a:spLocks/>
            </p:cNvSpPr>
            <p:nvPr/>
          </p:nvSpPr>
          <p:spPr bwMode="auto">
            <a:xfrm>
              <a:off x="4464" y="3024"/>
              <a:ext cx="1051" cy="943"/>
            </a:xfrm>
            <a:custGeom>
              <a:avLst/>
              <a:gdLst>
                <a:gd name="T0" fmla="*/ 0 w 1051"/>
                <a:gd name="T1" fmla="*/ 942 h 943"/>
                <a:gd name="T2" fmla="*/ 1050 w 1051"/>
                <a:gd name="T3" fmla="*/ 942 h 943"/>
                <a:gd name="T4" fmla="*/ 1050 w 1051"/>
                <a:gd name="T5" fmla="*/ 0 h 943"/>
                <a:gd name="T6" fmla="*/ 1050 w 1051"/>
                <a:gd name="T7" fmla="*/ 0 h 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51" h="943">
                  <a:moveTo>
                    <a:pt x="0" y="942"/>
                  </a:moveTo>
                  <a:lnTo>
                    <a:pt x="1050" y="942"/>
                  </a:lnTo>
                  <a:lnTo>
                    <a:pt x="1050" y="0"/>
                  </a:lnTo>
                  <a:lnTo>
                    <a:pt x="1050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81" name="Group 1095"/>
          <p:cNvGrpSpPr>
            <a:grpSpLocks/>
          </p:cNvGrpSpPr>
          <p:nvPr/>
        </p:nvGrpSpPr>
        <p:grpSpPr bwMode="auto">
          <a:xfrm>
            <a:off x="7086600" y="1866900"/>
            <a:ext cx="1668463" cy="1779588"/>
            <a:chOff x="4464" y="1176"/>
            <a:chExt cx="1051" cy="1121"/>
          </a:xfrm>
        </p:grpSpPr>
        <p:sp>
          <p:nvSpPr>
            <p:cNvPr id="82" name="Freeform 1096"/>
            <p:cNvSpPr>
              <a:spLocks/>
            </p:cNvSpPr>
            <p:nvPr/>
          </p:nvSpPr>
          <p:spPr bwMode="auto">
            <a:xfrm>
              <a:off x="4464" y="1176"/>
              <a:ext cx="1051" cy="1121"/>
            </a:xfrm>
            <a:custGeom>
              <a:avLst/>
              <a:gdLst>
                <a:gd name="T0" fmla="*/ 0 w 1051"/>
                <a:gd name="T1" fmla="*/ 1120 h 1121"/>
                <a:gd name="T2" fmla="*/ 0 w 1051"/>
                <a:gd name="T3" fmla="*/ 0 h 1121"/>
                <a:gd name="T4" fmla="*/ 1050 w 1051"/>
                <a:gd name="T5" fmla="*/ 0 h 1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1" h="1121">
                  <a:moveTo>
                    <a:pt x="0" y="1120"/>
                  </a:moveTo>
                  <a:lnTo>
                    <a:pt x="0" y="0"/>
                  </a:lnTo>
                  <a:lnTo>
                    <a:pt x="1050" y="0"/>
                  </a:lnTo>
                </a:path>
              </a:pathLst>
            </a:custGeom>
            <a:no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83" name="Freeform 1097"/>
            <p:cNvSpPr>
              <a:spLocks/>
            </p:cNvSpPr>
            <p:nvPr/>
          </p:nvSpPr>
          <p:spPr bwMode="auto">
            <a:xfrm>
              <a:off x="4464" y="1176"/>
              <a:ext cx="1051" cy="1121"/>
            </a:xfrm>
            <a:custGeom>
              <a:avLst/>
              <a:gdLst>
                <a:gd name="T0" fmla="*/ 0 w 1051"/>
                <a:gd name="T1" fmla="*/ 1120 h 1121"/>
                <a:gd name="T2" fmla="*/ 1050 w 1051"/>
                <a:gd name="T3" fmla="*/ 1120 h 1121"/>
                <a:gd name="T4" fmla="*/ 1050 w 1051"/>
                <a:gd name="T5" fmla="*/ 0 h 1121"/>
                <a:gd name="T6" fmla="*/ 1050 w 1051"/>
                <a:gd name="T7" fmla="*/ 0 h 1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51" h="1121">
                  <a:moveTo>
                    <a:pt x="0" y="1120"/>
                  </a:moveTo>
                  <a:lnTo>
                    <a:pt x="1050" y="1120"/>
                  </a:lnTo>
                  <a:lnTo>
                    <a:pt x="1050" y="0"/>
                  </a:lnTo>
                  <a:lnTo>
                    <a:pt x="1050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84" name="Group 1098"/>
          <p:cNvGrpSpPr>
            <a:grpSpLocks/>
          </p:cNvGrpSpPr>
          <p:nvPr/>
        </p:nvGrpSpPr>
        <p:grpSpPr bwMode="auto">
          <a:xfrm>
            <a:off x="7086600" y="660400"/>
            <a:ext cx="1668463" cy="1157288"/>
            <a:chOff x="4464" y="416"/>
            <a:chExt cx="1051" cy="729"/>
          </a:xfrm>
        </p:grpSpPr>
        <p:sp>
          <p:nvSpPr>
            <p:cNvPr id="85" name="Freeform 1099"/>
            <p:cNvSpPr>
              <a:spLocks/>
            </p:cNvSpPr>
            <p:nvPr/>
          </p:nvSpPr>
          <p:spPr bwMode="auto">
            <a:xfrm>
              <a:off x="4464" y="416"/>
              <a:ext cx="1051" cy="729"/>
            </a:xfrm>
            <a:custGeom>
              <a:avLst/>
              <a:gdLst>
                <a:gd name="T0" fmla="*/ 0 w 1051"/>
                <a:gd name="T1" fmla="*/ 728 h 729"/>
                <a:gd name="T2" fmla="*/ 0 w 1051"/>
                <a:gd name="T3" fmla="*/ 0 h 729"/>
                <a:gd name="T4" fmla="*/ 1050 w 1051"/>
                <a:gd name="T5" fmla="*/ 0 h 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1" h="729">
                  <a:moveTo>
                    <a:pt x="0" y="728"/>
                  </a:moveTo>
                  <a:lnTo>
                    <a:pt x="0" y="0"/>
                  </a:lnTo>
                  <a:lnTo>
                    <a:pt x="1050" y="0"/>
                  </a:lnTo>
                </a:path>
              </a:pathLst>
            </a:custGeom>
            <a:no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86" name="Freeform 1100"/>
            <p:cNvSpPr>
              <a:spLocks/>
            </p:cNvSpPr>
            <p:nvPr/>
          </p:nvSpPr>
          <p:spPr bwMode="auto">
            <a:xfrm>
              <a:off x="4464" y="416"/>
              <a:ext cx="1051" cy="729"/>
            </a:xfrm>
            <a:custGeom>
              <a:avLst/>
              <a:gdLst>
                <a:gd name="T0" fmla="*/ 0 w 1051"/>
                <a:gd name="T1" fmla="*/ 728 h 729"/>
                <a:gd name="T2" fmla="*/ 1050 w 1051"/>
                <a:gd name="T3" fmla="*/ 728 h 729"/>
                <a:gd name="T4" fmla="*/ 1050 w 1051"/>
                <a:gd name="T5" fmla="*/ 0 h 729"/>
                <a:gd name="T6" fmla="*/ 1050 w 1051"/>
                <a:gd name="T7" fmla="*/ 0 h 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51" h="729">
                  <a:moveTo>
                    <a:pt x="0" y="728"/>
                  </a:moveTo>
                  <a:lnTo>
                    <a:pt x="1050" y="728"/>
                  </a:lnTo>
                  <a:lnTo>
                    <a:pt x="1050" y="0"/>
                  </a:lnTo>
                  <a:lnTo>
                    <a:pt x="1050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87" name="Rectangle 1101"/>
          <p:cNvSpPr>
            <a:spLocks noChangeArrowheads="1"/>
          </p:cNvSpPr>
          <p:nvPr/>
        </p:nvSpPr>
        <p:spPr bwMode="auto">
          <a:xfrm>
            <a:off x="7418388" y="3808413"/>
            <a:ext cx="487362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5000"/>
              </a:lnSpc>
            </a:pPr>
            <a:r>
              <a:rPr lang="it-IT" altLang="it-IT" sz="1200" b="1">
                <a:latin typeface="Arial" charset="0"/>
              </a:rPr>
              <a:t>4</a:t>
            </a:r>
          </a:p>
        </p:txBody>
      </p:sp>
      <p:sp>
        <p:nvSpPr>
          <p:cNvPr id="88" name="Rectangle 1102"/>
          <p:cNvSpPr>
            <a:spLocks noChangeArrowheads="1"/>
          </p:cNvSpPr>
          <p:nvPr/>
        </p:nvSpPr>
        <p:spPr bwMode="auto">
          <a:xfrm>
            <a:off x="7418388" y="4100513"/>
            <a:ext cx="487362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5000"/>
              </a:lnSpc>
            </a:pPr>
            <a:r>
              <a:rPr lang="it-IT" altLang="it-IT" sz="1200" b="1">
                <a:latin typeface="Arial" charset="0"/>
              </a:rPr>
              <a:t>4</a:t>
            </a:r>
          </a:p>
        </p:txBody>
      </p:sp>
      <p:sp>
        <p:nvSpPr>
          <p:cNvPr id="89" name="Rectangle 1103"/>
          <p:cNvSpPr>
            <a:spLocks noChangeArrowheads="1"/>
          </p:cNvSpPr>
          <p:nvPr/>
        </p:nvSpPr>
        <p:spPr bwMode="auto">
          <a:xfrm>
            <a:off x="7418388" y="4378325"/>
            <a:ext cx="487362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5000"/>
              </a:lnSpc>
            </a:pPr>
            <a:r>
              <a:rPr lang="it-IT" altLang="it-IT" sz="1200" b="1">
                <a:latin typeface="Arial" charset="0"/>
              </a:rPr>
              <a:t>32</a:t>
            </a:r>
          </a:p>
        </p:txBody>
      </p:sp>
      <p:sp>
        <p:nvSpPr>
          <p:cNvPr id="90" name="Rectangle 1104"/>
          <p:cNvSpPr>
            <a:spLocks noChangeArrowheads="1"/>
          </p:cNvSpPr>
          <p:nvPr/>
        </p:nvSpPr>
        <p:spPr bwMode="auto">
          <a:xfrm>
            <a:off x="8104188" y="3808413"/>
            <a:ext cx="542925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5000"/>
              </a:lnSpc>
            </a:pPr>
            <a:r>
              <a:rPr lang="it-IT" altLang="it-IT" sz="1200" b="1">
                <a:latin typeface="Arial" charset="0"/>
              </a:rPr>
              <a:t>40</a:t>
            </a:r>
          </a:p>
        </p:txBody>
      </p:sp>
      <p:sp>
        <p:nvSpPr>
          <p:cNvPr id="91" name="Rectangle 1105"/>
          <p:cNvSpPr>
            <a:spLocks noChangeArrowheads="1"/>
          </p:cNvSpPr>
          <p:nvPr/>
        </p:nvSpPr>
        <p:spPr bwMode="auto">
          <a:xfrm>
            <a:off x="8104188" y="4100513"/>
            <a:ext cx="542925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5000"/>
              </a:lnSpc>
            </a:pPr>
            <a:r>
              <a:rPr lang="it-IT" altLang="it-IT" sz="1200" b="1">
                <a:latin typeface="Arial" charset="0"/>
              </a:rPr>
              <a:t>40</a:t>
            </a:r>
          </a:p>
        </p:txBody>
      </p:sp>
      <p:sp>
        <p:nvSpPr>
          <p:cNvPr id="92" name="Rectangle 1106"/>
          <p:cNvSpPr>
            <a:spLocks noChangeArrowheads="1"/>
          </p:cNvSpPr>
          <p:nvPr/>
        </p:nvSpPr>
        <p:spPr bwMode="auto">
          <a:xfrm>
            <a:off x="8104188" y="4378325"/>
            <a:ext cx="542925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5000"/>
              </a:lnSpc>
            </a:pPr>
            <a:r>
              <a:rPr lang="it-IT" altLang="it-IT" sz="1200" b="1">
                <a:latin typeface="Arial" charset="0"/>
              </a:rPr>
              <a:t>320</a:t>
            </a:r>
          </a:p>
        </p:txBody>
      </p:sp>
      <p:sp>
        <p:nvSpPr>
          <p:cNvPr id="93" name="Rectangle 1107"/>
          <p:cNvSpPr>
            <a:spLocks noChangeArrowheads="1"/>
          </p:cNvSpPr>
          <p:nvPr/>
        </p:nvSpPr>
        <p:spPr bwMode="auto">
          <a:xfrm>
            <a:off x="7418388" y="715963"/>
            <a:ext cx="487362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5000"/>
              </a:lnSpc>
            </a:pPr>
            <a:r>
              <a:rPr lang="it-IT" altLang="it-IT" sz="1200" b="1" dirty="0" smtClean="0">
                <a:latin typeface="Arial" charset="0"/>
              </a:rPr>
              <a:t>3</a:t>
            </a:r>
            <a:endParaRPr lang="it-IT" altLang="it-IT" sz="1200" b="1" dirty="0">
              <a:latin typeface="Arial" charset="0"/>
            </a:endParaRPr>
          </a:p>
        </p:txBody>
      </p:sp>
      <p:sp>
        <p:nvSpPr>
          <p:cNvPr id="94" name="Rectangle 1108"/>
          <p:cNvSpPr>
            <a:spLocks noChangeArrowheads="1"/>
          </p:cNvSpPr>
          <p:nvPr/>
        </p:nvSpPr>
        <p:spPr bwMode="auto">
          <a:xfrm>
            <a:off x="7418388" y="996950"/>
            <a:ext cx="487362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5000"/>
              </a:lnSpc>
            </a:pPr>
            <a:r>
              <a:rPr lang="it-IT" altLang="it-IT" sz="1200" b="1" dirty="0" smtClean="0">
                <a:latin typeface="Arial" charset="0"/>
              </a:rPr>
              <a:t>3</a:t>
            </a:r>
            <a:endParaRPr lang="it-IT" altLang="it-IT" sz="1200" b="1" dirty="0">
              <a:latin typeface="Arial" charset="0"/>
            </a:endParaRPr>
          </a:p>
        </p:txBody>
      </p:sp>
      <p:sp>
        <p:nvSpPr>
          <p:cNvPr id="95" name="Rectangle 1109"/>
          <p:cNvSpPr>
            <a:spLocks noChangeArrowheads="1"/>
          </p:cNvSpPr>
          <p:nvPr/>
        </p:nvSpPr>
        <p:spPr bwMode="auto">
          <a:xfrm>
            <a:off x="7418388" y="1266825"/>
            <a:ext cx="487362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5000"/>
              </a:lnSpc>
            </a:pPr>
            <a:r>
              <a:rPr lang="it-IT" altLang="it-IT" sz="1200" b="1" dirty="0" smtClean="0">
                <a:latin typeface="Arial" charset="0"/>
              </a:rPr>
              <a:t>12</a:t>
            </a:r>
            <a:endParaRPr lang="it-IT" altLang="it-IT" sz="1200" b="1" dirty="0">
              <a:latin typeface="Arial" charset="0"/>
            </a:endParaRPr>
          </a:p>
        </p:txBody>
      </p:sp>
      <p:sp>
        <p:nvSpPr>
          <p:cNvPr id="96" name="Rectangle 1110"/>
          <p:cNvSpPr>
            <a:spLocks noChangeArrowheads="1"/>
          </p:cNvSpPr>
          <p:nvPr/>
        </p:nvSpPr>
        <p:spPr bwMode="auto">
          <a:xfrm>
            <a:off x="7418388" y="1544638"/>
            <a:ext cx="487362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5000"/>
              </a:lnSpc>
            </a:pPr>
            <a:r>
              <a:rPr lang="it-IT" altLang="it-IT" sz="1200" b="1" dirty="0" smtClean="0">
                <a:latin typeface="Arial" charset="0"/>
              </a:rPr>
              <a:t>90</a:t>
            </a:r>
            <a:endParaRPr lang="it-IT" altLang="it-IT" sz="1200" b="1" dirty="0">
              <a:latin typeface="Arial" charset="0"/>
            </a:endParaRPr>
          </a:p>
        </p:txBody>
      </p:sp>
      <p:sp>
        <p:nvSpPr>
          <p:cNvPr id="97" name="Rectangle 1111"/>
          <p:cNvSpPr>
            <a:spLocks noChangeArrowheads="1"/>
          </p:cNvSpPr>
          <p:nvPr/>
        </p:nvSpPr>
        <p:spPr bwMode="auto">
          <a:xfrm>
            <a:off x="8104188" y="715963"/>
            <a:ext cx="542925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5000"/>
              </a:lnSpc>
            </a:pPr>
            <a:r>
              <a:rPr lang="it-IT" altLang="it-IT" sz="1200" b="1" dirty="0">
                <a:latin typeface="Arial" charset="0"/>
              </a:rPr>
              <a:t>6</a:t>
            </a:r>
            <a:r>
              <a:rPr lang="it-IT" altLang="it-IT" sz="1200" b="1" dirty="0" smtClean="0">
                <a:latin typeface="Arial" charset="0"/>
              </a:rPr>
              <a:t>0</a:t>
            </a:r>
            <a:endParaRPr lang="it-IT" altLang="it-IT" sz="1200" b="1" dirty="0">
              <a:latin typeface="Arial" charset="0"/>
            </a:endParaRPr>
          </a:p>
        </p:txBody>
      </p:sp>
      <p:sp>
        <p:nvSpPr>
          <p:cNvPr id="98" name="Rectangle 1112"/>
          <p:cNvSpPr>
            <a:spLocks noChangeArrowheads="1"/>
          </p:cNvSpPr>
          <p:nvPr/>
        </p:nvSpPr>
        <p:spPr bwMode="auto">
          <a:xfrm>
            <a:off x="8104188" y="996950"/>
            <a:ext cx="542925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5000"/>
              </a:lnSpc>
            </a:pPr>
            <a:r>
              <a:rPr lang="it-IT" altLang="it-IT" sz="1200" b="1" dirty="0">
                <a:latin typeface="Arial" charset="0"/>
              </a:rPr>
              <a:t>3</a:t>
            </a:r>
            <a:r>
              <a:rPr lang="it-IT" altLang="it-IT" sz="1200" b="1" dirty="0" smtClean="0">
                <a:latin typeface="Arial" charset="0"/>
              </a:rPr>
              <a:t>0</a:t>
            </a:r>
            <a:endParaRPr lang="it-IT" altLang="it-IT" sz="1200" b="1" dirty="0">
              <a:latin typeface="Arial" charset="0"/>
            </a:endParaRPr>
          </a:p>
        </p:txBody>
      </p:sp>
      <p:sp>
        <p:nvSpPr>
          <p:cNvPr id="99" name="Rectangle 1113"/>
          <p:cNvSpPr>
            <a:spLocks noChangeArrowheads="1"/>
          </p:cNvSpPr>
          <p:nvPr/>
        </p:nvSpPr>
        <p:spPr bwMode="auto">
          <a:xfrm>
            <a:off x="8104188" y="1266825"/>
            <a:ext cx="542925" cy="231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5000"/>
              </a:lnSpc>
            </a:pPr>
            <a:r>
              <a:rPr lang="it-IT" altLang="it-IT" sz="1100" b="1" dirty="0" smtClean="0">
                <a:latin typeface="Arial" charset="0"/>
              </a:rPr>
              <a:t>120</a:t>
            </a:r>
            <a:endParaRPr lang="it-IT" altLang="it-IT" sz="1100" b="1" dirty="0">
              <a:latin typeface="Arial" charset="0"/>
            </a:endParaRPr>
          </a:p>
        </p:txBody>
      </p:sp>
      <p:sp>
        <p:nvSpPr>
          <p:cNvPr id="100" name="Rectangle 1114"/>
          <p:cNvSpPr>
            <a:spLocks noChangeArrowheads="1"/>
          </p:cNvSpPr>
          <p:nvPr/>
        </p:nvSpPr>
        <p:spPr bwMode="auto">
          <a:xfrm>
            <a:off x="8104188" y="1544638"/>
            <a:ext cx="542925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5000"/>
              </a:lnSpc>
            </a:pPr>
            <a:r>
              <a:rPr lang="it-IT" altLang="it-IT" sz="1200" b="1" dirty="0">
                <a:latin typeface="Arial" charset="0"/>
              </a:rPr>
              <a:t>9</a:t>
            </a:r>
            <a:r>
              <a:rPr lang="it-IT" altLang="it-IT" sz="1200" b="1" dirty="0" smtClean="0">
                <a:latin typeface="Arial" charset="0"/>
              </a:rPr>
              <a:t>0</a:t>
            </a:r>
            <a:endParaRPr lang="it-IT" altLang="it-IT" sz="1200" b="1" dirty="0">
              <a:latin typeface="Arial" charset="0"/>
            </a:endParaRPr>
          </a:p>
        </p:txBody>
      </p:sp>
      <p:sp>
        <p:nvSpPr>
          <p:cNvPr id="101" name="Rectangle 1115"/>
          <p:cNvSpPr>
            <a:spLocks noChangeArrowheads="1"/>
          </p:cNvSpPr>
          <p:nvPr/>
        </p:nvSpPr>
        <p:spPr bwMode="auto">
          <a:xfrm>
            <a:off x="7418388" y="1908175"/>
            <a:ext cx="487362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5000"/>
              </a:lnSpc>
            </a:pPr>
            <a:r>
              <a:rPr lang="it-IT" altLang="it-IT" sz="1200" b="1">
                <a:latin typeface="Arial" charset="0"/>
              </a:rPr>
              <a:t>5</a:t>
            </a:r>
          </a:p>
        </p:txBody>
      </p:sp>
      <p:sp>
        <p:nvSpPr>
          <p:cNvPr id="102" name="Rectangle 1116"/>
          <p:cNvSpPr>
            <a:spLocks noChangeArrowheads="1"/>
          </p:cNvSpPr>
          <p:nvPr/>
        </p:nvSpPr>
        <p:spPr bwMode="auto">
          <a:xfrm>
            <a:off x="7418388" y="2200275"/>
            <a:ext cx="487362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5000"/>
              </a:lnSpc>
            </a:pPr>
            <a:r>
              <a:rPr lang="it-IT" altLang="it-IT" sz="1200" b="1">
                <a:latin typeface="Arial" charset="0"/>
              </a:rPr>
              <a:t>10</a:t>
            </a:r>
          </a:p>
        </p:txBody>
      </p:sp>
      <p:sp>
        <p:nvSpPr>
          <p:cNvPr id="103" name="Rectangle 1117"/>
          <p:cNvSpPr>
            <a:spLocks noChangeArrowheads="1"/>
          </p:cNvSpPr>
          <p:nvPr/>
        </p:nvSpPr>
        <p:spPr bwMode="auto">
          <a:xfrm>
            <a:off x="7418388" y="2495550"/>
            <a:ext cx="487362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5000"/>
              </a:lnSpc>
            </a:pPr>
            <a:r>
              <a:rPr lang="it-IT" altLang="it-IT" sz="1200" b="1">
                <a:latin typeface="Arial" charset="0"/>
              </a:rPr>
              <a:t>5</a:t>
            </a:r>
          </a:p>
        </p:txBody>
      </p:sp>
      <p:sp>
        <p:nvSpPr>
          <p:cNvPr id="104" name="Rectangle 1118"/>
          <p:cNvSpPr>
            <a:spLocks noChangeArrowheads="1"/>
          </p:cNvSpPr>
          <p:nvPr/>
        </p:nvSpPr>
        <p:spPr bwMode="auto">
          <a:xfrm>
            <a:off x="7418388" y="2787650"/>
            <a:ext cx="487362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5000"/>
              </a:lnSpc>
            </a:pPr>
            <a:r>
              <a:rPr lang="it-IT" altLang="it-IT" sz="1200" b="1">
                <a:latin typeface="Arial" charset="0"/>
              </a:rPr>
              <a:t>10 </a:t>
            </a:r>
          </a:p>
        </p:txBody>
      </p:sp>
      <p:sp>
        <p:nvSpPr>
          <p:cNvPr id="105" name="Rectangle 1119"/>
          <p:cNvSpPr>
            <a:spLocks noChangeArrowheads="1"/>
          </p:cNvSpPr>
          <p:nvPr/>
        </p:nvSpPr>
        <p:spPr bwMode="auto">
          <a:xfrm>
            <a:off x="7418388" y="3081338"/>
            <a:ext cx="487362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5000"/>
              </a:lnSpc>
            </a:pPr>
            <a:r>
              <a:rPr lang="it-IT" altLang="it-IT" sz="1200" b="1">
                <a:latin typeface="Arial" charset="0"/>
              </a:rPr>
              <a:t>10</a:t>
            </a:r>
          </a:p>
        </p:txBody>
      </p:sp>
      <p:sp>
        <p:nvSpPr>
          <p:cNvPr id="106" name="Rectangle 1120"/>
          <p:cNvSpPr>
            <a:spLocks noChangeArrowheads="1"/>
          </p:cNvSpPr>
          <p:nvPr/>
        </p:nvSpPr>
        <p:spPr bwMode="auto">
          <a:xfrm>
            <a:off x="7418388" y="3362325"/>
            <a:ext cx="487362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5000"/>
              </a:lnSpc>
            </a:pPr>
            <a:r>
              <a:rPr lang="it-IT" altLang="it-IT" sz="1200" b="1">
                <a:latin typeface="Arial" charset="0"/>
              </a:rPr>
              <a:t>10</a:t>
            </a:r>
          </a:p>
        </p:txBody>
      </p:sp>
      <p:sp>
        <p:nvSpPr>
          <p:cNvPr id="107" name="Rectangle 1121"/>
          <p:cNvSpPr>
            <a:spLocks noChangeArrowheads="1"/>
          </p:cNvSpPr>
          <p:nvPr/>
        </p:nvSpPr>
        <p:spPr bwMode="auto">
          <a:xfrm>
            <a:off x="8104188" y="1908175"/>
            <a:ext cx="542925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5000"/>
              </a:lnSpc>
            </a:pPr>
            <a:r>
              <a:rPr lang="it-IT" altLang="it-IT" sz="1200" b="1">
                <a:latin typeface="Arial" charset="0"/>
              </a:rPr>
              <a:t>50</a:t>
            </a:r>
          </a:p>
        </p:txBody>
      </p:sp>
      <p:sp>
        <p:nvSpPr>
          <p:cNvPr id="108" name="Rectangle 1122"/>
          <p:cNvSpPr>
            <a:spLocks noChangeArrowheads="1"/>
          </p:cNvSpPr>
          <p:nvPr/>
        </p:nvSpPr>
        <p:spPr bwMode="auto">
          <a:xfrm>
            <a:off x="8104188" y="2200275"/>
            <a:ext cx="542925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5000"/>
              </a:lnSpc>
            </a:pPr>
            <a:r>
              <a:rPr lang="it-IT" altLang="it-IT" sz="1200" b="1">
                <a:latin typeface="Arial" charset="0"/>
              </a:rPr>
              <a:t>100</a:t>
            </a:r>
          </a:p>
        </p:txBody>
      </p:sp>
      <p:sp>
        <p:nvSpPr>
          <p:cNvPr id="109" name="Rectangle 1123"/>
          <p:cNvSpPr>
            <a:spLocks noChangeArrowheads="1"/>
          </p:cNvSpPr>
          <p:nvPr/>
        </p:nvSpPr>
        <p:spPr bwMode="auto">
          <a:xfrm>
            <a:off x="8102600" y="2495550"/>
            <a:ext cx="558800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5000"/>
              </a:lnSpc>
            </a:pPr>
            <a:r>
              <a:rPr lang="it-IT" altLang="it-IT" sz="1200" b="1">
                <a:latin typeface="Arial" charset="0"/>
              </a:rPr>
              <a:t>50</a:t>
            </a:r>
          </a:p>
        </p:txBody>
      </p:sp>
      <p:sp>
        <p:nvSpPr>
          <p:cNvPr id="110" name="Rectangle 1124"/>
          <p:cNvSpPr>
            <a:spLocks noChangeArrowheads="1"/>
          </p:cNvSpPr>
          <p:nvPr/>
        </p:nvSpPr>
        <p:spPr bwMode="auto">
          <a:xfrm>
            <a:off x="8104188" y="2787650"/>
            <a:ext cx="542925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5000"/>
              </a:lnSpc>
            </a:pPr>
            <a:r>
              <a:rPr lang="it-IT" altLang="it-IT" sz="1200" b="1">
                <a:latin typeface="Arial" charset="0"/>
              </a:rPr>
              <a:t>100</a:t>
            </a:r>
          </a:p>
        </p:txBody>
      </p:sp>
      <p:sp>
        <p:nvSpPr>
          <p:cNvPr id="111" name="Rectangle 1125"/>
          <p:cNvSpPr>
            <a:spLocks noChangeArrowheads="1"/>
          </p:cNvSpPr>
          <p:nvPr/>
        </p:nvSpPr>
        <p:spPr bwMode="auto">
          <a:xfrm>
            <a:off x="8104188" y="3081338"/>
            <a:ext cx="542925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5000"/>
              </a:lnSpc>
            </a:pPr>
            <a:r>
              <a:rPr lang="it-IT" altLang="it-IT" sz="1200" b="1">
                <a:latin typeface="Arial" charset="0"/>
              </a:rPr>
              <a:t>100</a:t>
            </a:r>
          </a:p>
        </p:txBody>
      </p:sp>
      <p:sp>
        <p:nvSpPr>
          <p:cNvPr id="112" name="Rectangle 1126"/>
          <p:cNvSpPr>
            <a:spLocks noChangeArrowheads="1"/>
          </p:cNvSpPr>
          <p:nvPr/>
        </p:nvSpPr>
        <p:spPr bwMode="auto">
          <a:xfrm>
            <a:off x="8104188" y="3362325"/>
            <a:ext cx="542925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5000"/>
              </a:lnSpc>
            </a:pPr>
            <a:r>
              <a:rPr lang="it-IT" altLang="it-IT" sz="1200" b="1">
                <a:latin typeface="Arial" charset="0"/>
              </a:rPr>
              <a:t>100</a:t>
            </a:r>
          </a:p>
        </p:txBody>
      </p:sp>
      <p:sp>
        <p:nvSpPr>
          <p:cNvPr id="113" name="Rectangle 1127"/>
          <p:cNvSpPr>
            <a:spLocks noChangeArrowheads="1"/>
          </p:cNvSpPr>
          <p:nvPr/>
        </p:nvSpPr>
        <p:spPr bwMode="auto">
          <a:xfrm>
            <a:off x="7418388" y="4876800"/>
            <a:ext cx="487362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5000"/>
              </a:lnSpc>
            </a:pPr>
            <a:r>
              <a:rPr lang="it-IT" altLang="it-IT" sz="1200" b="1" dirty="0" smtClean="0">
                <a:latin typeface="Arial" charset="0"/>
              </a:rPr>
              <a:t>32</a:t>
            </a:r>
            <a:endParaRPr lang="it-IT" altLang="it-IT" sz="1200" b="1" dirty="0">
              <a:latin typeface="Arial" charset="0"/>
            </a:endParaRPr>
          </a:p>
        </p:txBody>
      </p:sp>
      <p:sp>
        <p:nvSpPr>
          <p:cNvPr id="114" name="Rectangle 1128"/>
          <p:cNvSpPr>
            <a:spLocks noChangeArrowheads="1"/>
          </p:cNvSpPr>
          <p:nvPr/>
        </p:nvSpPr>
        <p:spPr bwMode="auto">
          <a:xfrm>
            <a:off x="7418388" y="5143500"/>
            <a:ext cx="487362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5000"/>
              </a:lnSpc>
            </a:pPr>
            <a:r>
              <a:rPr lang="it-IT" altLang="it-IT" sz="1200" b="1" dirty="0" smtClean="0">
                <a:latin typeface="Arial" charset="0"/>
              </a:rPr>
              <a:t>16</a:t>
            </a:r>
            <a:endParaRPr lang="it-IT" altLang="it-IT" sz="1200" b="1" dirty="0">
              <a:latin typeface="Arial" charset="0"/>
            </a:endParaRPr>
          </a:p>
        </p:txBody>
      </p:sp>
      <p:sp>
        <p:nvSpPr>
          <p:cNvPr id="115" name="Rectangle 1129"/>
          <p:cNvSpPr>
            <a:spLocks noChangeArrowheads="1"/>
          </p:cNvSpPr>
          <p:nvPr/>
        </p:nvSpPr>
        <p:spPr bwMode="auto">
          <a:xfrm>
            <a:off x="7418388" y="5691188"/>
            <a:ext cx="487362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5000"/>
              </a:lnSpc>
            </a:pPr>
            <a:r>
              <a:rPr lang="it-IT" altLang="it-IT" sz="1200" b="1" dirty="0" smtClean="0">
                <a:latin typeface="Arial" charset="0"/>
              </a:rPr>
              <a:t>  4</a:t>
            </a:r>
            <a:endParaRPr lang="it-IT" altLang="it-IT" sz="1200" b="1" dirty="0">
              <a:latin typeface="Arial" charset="0"/>
            </a:endParaRPr>
          </a:p>
        </p:txBody>
      </p:sp>
      <p:sp>
        <p:nvSpPr>
          <p:cNvPr id="116" name="Rectangle 1130"/>
          <p:cNvSpPr>
            <a:spLocks noChangeArrowheads="1"/>
          </p:cNvSpPr>
          <p:nvPr/>
        </p:nvSpPr>
        <p:spPr bwMode="auto">
          <a:xfrm>
            <a:off x="7418388" y="5413375"/>
            <a:ext cx="487362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5000"/>
              </a:lnSpc>
            </a:pPr>
            <a:r>
              <a:rPr lang="it-IT" altLang="it-IT" sz="1200" b="1" dirty="0" smtClean="0">
                <a:latin typeface="Arial" charset="0"/>
              </a:rPr>
              <a:t>24</a:t>
            </a:r>
            <a:endParaRPr lang="it-IT" altLang="it-IT" sz="1200" b="1" dirty="0">
              <a:latin typeface="Arial" charset="0"/>
            </a:endParaRPr>
          </a:p>
        </p:txBody>
      </p:sp>
      <p:sp>
        <p:nvSpPr>
          <p:cNvPr id="117" name="Rectangle 1131"/>
          <p:cNvSpPr>
            <a:spLocks noChangeArrowheads="1"/>
          </p:cNvSpPr>
          <p:nvPr/>
        </p:nvSpPr>
        <p:spPr bwMode="auto">
          <a:xfrm>
            <a:off x="7418388" y="5972175"/>
            <a:ext cx="487362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5000"/>
              </a:lnSpc>
            </a:pPr>
            <a:r>
              <a:rPr lang="it-IT" altLang="it-IT" sz="1200" b="1" dirty="0" smtClean="0">
                <a:latin typeface="Arial" charset="0"/>
              </a:rPr>
              <a:t> 4</a:t>
            </a:r>
            <a:endParaRPr lang="it-IT" altLang="it-IT" sz="1200" b="1" dirty="0">
              <a:latin typeface="Arial" charset="0"/>
            </a:endParaRPr>
          </a:p>
        </p:txBody>
      </p:sp>
      <p:sp>
        <p:nvSpPr>
          <p:cNvPr id="118" name="Rectangle 1132"/>
          <p:cNvSpPr>
            <a:spLocks noChangeArrowheads="1"/>
          </p:cNvSpPr>
          <p:nvPr/>
        </p:nvSpPr>
        <p:spPr bwMode="auto">
          <a:xfrm>
            <a:off x="8104188" y="4876800"/>
            <a:ext cx="542925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5000"/>
              </a:lnSpc>
            </a:pPr>
            <a:r>
              <a:rPr lang="it-IT" altLang="it-IT" sz="1200" b="1" dirty="0" smtClean="0">
                <a:latin typeface="Arial" charset="0"/>
              </a:rPr>
              <a:t>320</a:t>
            </a:r>
            <a:endParaRPr lang="it-IT" altLang="it-IT" sz="1200" b="1" dirty="0">
              <a:latin typeface="Arial" charset="0"/>
            </a:endParaRPr>
          </a:p>
        </p:txBody>
      </p:sp>
      <p:sp>
        <p:nvSpPr>
          <p:cNvPr id="119" name="Rectangle 1133"/>
          <p:cNvSpPr>
            <a:spLocks noChangeArrowheads="1"/>
          </p:cNvSpPr>
          <p:nvPr/>
        </p:nvSpPr>
        <p:spPr bwMode="auto">
          <a:xfrm>
            <a:off x="8104188" y="5143500"/>
            <a:ext cx="542925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5000"/>
              </a:lnSpc>
            </a:pPr>
            <a:r>
              <a:rPr lang="it-IT" altLang="it-IT" sz="1200" b="1" dirty="0" smtClean="0">
                <a:latin typeface="Arial" charset="0"/>
              </a:rPr>
              <a:t>160</a:t>
            </a:r>
            <a:endParaRPr lang="it-IT" altLang="it-IT" sz="1200" b="1" dirty="0">
              <a:latin typeface="Arial" charset="0"/>
            </a:endParaRPr>
          </a:p>
        </p:txBody>
      </p:sp>
      <p:sp>
        <p:nvSpPr>
          <p:cNvPr id="120" name="Rectangle 1134"/>
          <p:cNvSpPr>
            <a:spLocks noChangeArrowheads="1"/>
          </p:cNvSpPr>
          <p:nvPr/>
        </p:nvSpPr>
        <p:spPr bwMode="auto">
          <a:xfrm>
            <a:off x="8104188" y="5691188"/>
            <a:ext cx="542925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5000"/>
              </a:lnSpc>
            </a:pPr>
            <a:r>
              <a:rPr lang="it-IT" altLang="it-IT" sz="1200" b="1" dirty="0">
                <a:latin typeface="Arial" charset="0"/>
              </a:rPr>
              <a:t> </a:t>
            </a:r>
            <a:r>
              <a:rPr lang="it-IT" altLang="it-IT" sz="1200" b="1" dirty="0" smtClean="0">
                <a:latin typeface="Arial" charset="0"/>
              </a:rPr>
              <a:t>40</a:t>
            </a:r>
            <a:endParaRPr lang="it-IT" altLang="it-IT" sz="1200" b="1" dirty="0">
              <a:latin typeface="Arial" charset="0"/>
            </a:endParaRPr>
          </a:p>
        </p:txBody>
      </p:sp>
      <p:sp>
        <p:nvSpPr>
          <p:cNvPr id="121" name="Rectangle 1135"/>
          <p:cNvSpPr>
            <a:spLocks noChangeArrowheads="1"/>
          </p:cNvSpPr>
          <p:nvPr/>
        </p:nvSpPr>
        <p:spPr bwMode="auto">
          <a:xfrm>
            <a:off x="8104188" y="5413375"/>
            <a:ext cx="542925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5000"/>
              </a:lnSpc>
            </a:pPr>
            <a:r>
              <a:rPr lang="it-IT" altLang="it-IT" sz="1200" b="1" dirty="0" smtClean="0">
                <a:latin typeface="Arial" charset="0"/>
              </a:rPr>
              <a:t>240</a:t>
            </a:r>
            <a:endParaRPr lang="it-IT" altLang="it-IT" sz="1200" b="1" dirty="0">
              <a:latin typeface="Arial" charset="0"/>
            </a:endParaRPr>
          </a:p>
        </p:txBody>
      </p:sp>
      <p:sp>
        <p:nvSpPr>
          <p:cNvPr id="122" name="Rectangle 1136"/>
          <p:cNvSpPr>
            <a:spLocks noChangeArrowheads="1"/>
          </p:cNvSpPr>
          <p:nvPr/>
        </p:nvSpPr>
        <p:spPr bwMode="auto">
          <a:xfrm>
            <a:off x="8104188" y="5972175"/>
            <a:ext cx="542925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85000"/>
              </a:lnSpc>
            </a:pPr>
            <a:r>
              <a:rPr lang="it-IT" altLang="it-IT" sz="1200" b="1" dirty="0" smtClean="0">
                <a:latin typeface="Arial" charset="0"/>
              </a:rPr>
              <a:t> 40</a:t>
            </a:r>
            <a:endParaRPr lang="it-IT" altLang="it-IT" sz="1200" b="1" dirty="0">
              <a:latin typeface="Arial" charset="0"/>
            </a:endParaRPr>
          </a:p>
        </p:txBody>
      </p:sp>
      <p:grpSp>
        <p:nvGrpSpPr>
          <p:cNvPr id="123" name="Group 1137"/>
          <p:cNvGrpSpPr>
            <a:grpSpLocks/>
          </p:cNvGrpSpPr>
          <p:nvPr/>
        </p:nvGrpSpPr>
        <p:grpSpPr bwMode="auto">
          <a:xfrm>
            <a:off x="4322763" y="3746500"/>
            <a:ext cx="2609850" cy="928688"/>
            <a:chOff x="2723" y="2360"/>
            <a:chExt cx="1644" cy="585"/>
          </a:xfrm>
        </p:grpSpPr>
        <p:sp>
          <p:nvSpPr>
            <p:cNvPr id="124" name="Freeform 1138"/>
            <p:cNvSpPr>
              <a:spLocks/>
            </p:cNvSpPr>
            <p:nvPr/>
          </p:nvSpPr>
          <p:spPr bwMode="auto">
            <a:xfrm>
              <a:off x="2723" y="2360"/>
              <a:ext cx="1644" cy="585"/>
            </a:xfrm>
            <a:custGeom>
              <a:avLst/>
              <a:gdLst>
                <a:gd name="T0" fmla="*/ 0 w 1644"/>
                <a:gd name="T1" fmla="*/ 584 h 585"/>
                <a:gd name="T2" fmla="*/ 0 w 1644"/>
                <a:gd name="T3" fmla="*/ 0 h 585"/>
                <a:gd name="T4" fmla="*/ 1643 w 1644"/>
                <a:gd name="T5" fmla="*/ 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4" h="585">
                  <a:moveTo>
                    <a:pt x="0" y="584"/>
                  </a:moveTo>
                  <a:lnTo>
                    <a:pt x="0" y="0"/>
                  </a:lnTo>
                  <a:lnTo>
                    <a:pt x="1643" y="0"/>
                  </a:lnTo>
                </a:path>
              </a:pathLst>
            </a:custGeom>
            <a:no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25" name="Freeform 1139"/>
            <p:cNvSpPr>
              <a:spLocks/>
            </p:cNvSpPr>
            <p:nvPr/>
          </p:nvSpPr>
          <p:spPr bwMode="auto">
            <a:xfrm>
              <a:off x="2723" y="2360"/>
              <a:ext cx="1644" cy="585"/>
            </a:xfrm>
            <a:custGeom>
              <a:avLst/>
              <a:gdLst>
                <a:gd name="T0" fmla="*/ 0 w 1644"/>
                <a:gd name="T1" fmla="*/ 584 h 585"/>
                <a:gd name="T2" fmla="*/ 1643 w 1644"/>
                <a:gd name="T3" fmla="*/ 584 h 585"/>
                <a:gd name="T4" fmla="*/ 1643 w 1644"/>
                <a:gd name="T5" fmla="*/ 0 h 585"/>
                <a:gd name="T6" fmla="*/ 1643 w 1644"/>
                <a:gd name="T7" fmla="*/ 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44" h="585">
                  <a:moveTo>
                    <a:pt x="0" y="584"/>
                  </a:moveTo>
                  <a:lnTo>
                    <a:pt x="1643" y="584"/>
                  </a:lnTo>
                  <a:lnTo>
                    <a:pt x="1643" y="0"/>
                  </a:lnTo>
                  <a:lnTo>
                    <a:pt x="1643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126" name="Group 1140"/>
          <p:cNvGrpSpPr>
            <a:grpSpLocks/>
          </p:cNvGrpSpPr>
          <p:nvPr/>
        </p:nvGrpSpPr>
        <p:grpSpPr bwMode="auto">
          <a:xfrm>
            <a:off x="7086600" y="3759200"/>
            <a:ext cx="1649413" cy="928688"/>
            <a:chOff x="4464" y="2368"/>
            <a:chExt cx="1039" cy="585"/>
          </a:xfrm>
        </p:grpSpPr>
        <p:sp>
          <p:nvSpPr>
            <p:cNvPr id="127" name="Freeform 1141"/>
            <p:cNvSpPr>
              <a:spLocks/>
            </p:cNvSpPr>
            <p:nvPr/>
          </p:nvSpPr>
          <p:spPr bwMode="auto">
            <a:xfrm>
              <a:off x="4464" y="2368"/>
              <a:ext cx="1039" cy="585"/>
            </a:xfrm>
            <a:custGeom>
              <a:avLst/>
              <a:gdLst>
                <a:gd name="T0" fmla="*/ 0 w 1039"/>
                <a:gd name="T1" fmla="*/ 584 h 585"/>
                <a:gd name="T2" fmla="*/ 0 w 1039"/>
                <a:gd name="T3" fmla="*/ 0 h 585"/>
                <a:gd name="T4" fmla="*/ 1038 w 1039"/>
                <a:gd name="T5" fmla="*/ 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9" h="585">
                  <a:moveTo>
                    <a:pt x="0" y="584"/>
                  </a:moveTo>
                  <a:lnTo>
                    <a:pt x="0" y="0"/>
                  </a:lnTo>
                  <a:lnTo>
                    <a:pt x="1038" y="0"/>
                  </a:lnTo>
                </a:path>
              </a:pathLst>
            </a:custGeom>
            <a:no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28" name="Freeform 1142"/>
            <p:cNvSpPr>
              <a:spLocks/>
            </p:cNvSpPr>
            <p:nvPr/>
          </p:nvSpPr>
          <p:spPr bwMode="auto">
            <a:xfrm>
              <a:off x="4464" y="2368"/>
              <a:ext cx="1039" cy="585"/>
            </a:xfrm>
            <a:custGeom>
              <a:avLst/>
              <a:gdLst>
                <a:gd name="T0" fmla="*/ 0 w 1039"/>
                <a:gd name="T1" fmla="*/ 584 h 585"/>
                <a:gd name="T2" fmla="*/ 1038 w 1039"/>
                <a:gd name="T3" fmla="*/ 584 h 585"/>
                <a:gd name="T4" fmla="*/ 1038 w 1039"/>
                <a:gd name="T5" fmla="*/ 0 h 585"/>
                <a:gd name="T6" fmla="*/ 1038 w 1039"/>
                <a:gd name="T7" fmla="*/ 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9" h="585">
                  <a:moveTo>
                    <a:pt x="0" y="584"/>
                  </a:moveTo>
                  <a:lnTo>
                    <a:pt x="1038" y="584"/>
                  </a:lnTo>
                  <a:lnTo>
                    <a:pt x="1038" y="0"/>
                  </a:lnTo>
                  <a:lnTo>
                    <a:pt x="1038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129" name="Rectangle 1143"/>
          <p:cNvSpPr>
            <a:spLocks noChangeArrowheads="1"/>
          </p:cNvSpPr>
          <p:nvPr/>
        </p:nvSpPr>
        <p:spPr bwMode="auto">
          <a:xfrm>
            <a:off x="4491038" y="2787650"/>
            <a:ext cx="350837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>
              <a:lnSpc>
                <a:spcPct val="85000"/>
              </a:lnSpc>
            </a:pPr>
            <a:r>
              <a:rPr lang="it-IT" altLang="it-IT" sz="1200" b="1">
                <a:latin typeface="Arial" charset="0"/>
              </a:rPr>
              <a:t>20</a:t>
            </a:r>
          </a:p>
        </p:txBody>
      </p:sp>
      <p:sp>
        <p:nvSpPr>
          <p:cNvPr id="130" name="Line 1144"/>
          <p:cNvSpPr>
            <a:spLocks noChangeShapeType="1"/>
          </p:cNvSpPr>
          <p:nvPr/>
        </p:nvSpPr>
        <p:spPr bwMode="auto">
          <a:xfrm>
            <a:off x="263525" y="6386513"/>
            <a:ext cx="8461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1" name="Rectangle 1145"/>
          <p:cNvSpPr>
            <a:spLocks noChangeArrowheads="1"/>
          </p:cNvSpPr>
          <p:nvPr/>
        </p:nvSpPr>
        <p:spPr bwMode="auto">
          <a:xfrm>
            <a:off x="312738" y="6415088"/>
            <a:ext cx="923925" cy="333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/>
            <a:r>
              <a:rPr lang="it-IT" altLang="it-IT" sz="1600" b="1">
                <a:latin typeface="Arial" charset="0"/>
              </a:rPr>
              <a:t>100%</a:t>
            </a:r>
          </a:p>
        </p:txBody>
      </p:sp>
      <p:sp>
        <p:nvSpPr>
          <p:cNvPr id="132" name="Rectangle 1146"/>
          <p:cNvSpPr>
            <a:spLocks noChangeArrowheads="1"/>
          </p:cNvSpPr>
          <p:nvPr/>
        </p:nvSpPr>
        <p:spPr bwMode="auto">
          <a:xfrm>
            <a:off x="7416800" y="6392863"/>
            <a:ext cx="519113" cy="333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it-IT" altLang="it-IT" sz="1600" b="1">
                <a:latin typeface="Arial" charset="0"/>
              </a:rPr>
              <a:t>200</a:t>
            </a:r>
          </a:p>
        </p:txBody>
      </p:sp>
      <p:sp>
        <p:nvSpPr>
          <p:cNvPr id="133" name="Rectangle 1147"/>
          <p:cNvSpPr>
            <a:spLocks noChangeArrowheads="1"/>
          </p:cNvSpPr>
          <p:nvPr/>
        </p:nvSpPr>
        <p:spPr bwMode="auto">
          <a:xfrm>
            <a:off x="8027988" y="6399213"/>
            <a:ext cx="688975" cy="333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it-IT" altLang="it-IT" sz="1600" b="1">
                <a:latin typeface="Arial" charset="0"/>
              </a:rPr>
              <a:t>2.000</a:t>
            </a:r>
          </a:p>
        </p:txBody>
      </p:sp>
      <p:sp>
        <p:nvSpPr>
          <p:cNvPr id="134" name="Rectangle 1148"/>
          <p:cNvSpPr>
            <a:spLocks noChangeArrowheads="1"/>
          </p:cNvSpPr>
          <p:nvPr/>
        </p:nvSpPr>
        <p:spPr bwMode="auto">
          <a:xfrm>
            <a:off x="2890838" y="981075"/>
            <a:ext cx="410370" cy="33598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it-IT" altLang="it-IT" sz="1600" b="1" dirty="0">
                <a:latin typeface="Arial" charset="0"/>
              </a:rPr>
              <a:t>3</a:t>
            </a:r>
            <a:r>
              <a:rPr lang="it-IT" altLang="it-IT" sz="1600" b="1" dirty="0" smtClean="0">
                <a:latin typeface="Arial" charset="0"/>
              </a:rPr>
              <a:t>0</a:t>
            </a:r>
            <a:endParaRPr lang="it-IT" altLang="it-IT" sz="1600" b="1" dirty="0">
              <a:latin typeface="Arial" charset="0"/>
            </a:endParaRPr>
          </a:p>
        </p:txBody>
      </p:sp>
      <p:sp>
        <p:nvSpPr>
          <p:cNvPr id="135" name="Rectangle 1149"/>
          <p:cNvSpPr>
            <a:spLocks noChangeArrowheads="1"/>
          </p:cNvSpPr>
          <p:nvPr/>
        </p:nvSpPr>
        <p:spPr bwMode="auto">
          <a:xfrm>
            <a:off x="4491038" y="3386138"/>
            <a:ext cx="350837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>
              <a:lnSpc>
                <a:spcPct val="85000"/>
              </a:lnSpc>
            </a:pPr>
            <a:r>
              <a:rPr lang="it-IT" altLang="it-IT" sz="1200" b="1">
                <a:latin typeface="Arial" charset="0"/>
              </a:rPr>
              <a:t>20</a:t>
            </a:r>
          </a:p>
        </p:txBody>
      </p:sp>
      <p:sp>
        <p:nvSpPr>
          <p:cNvPr id="136" name="Rectangle 1150"/>
          <p:cNvSpPr>
            <a:spLocks noChangeArrowheads="1"/>
          </p:cNvSpPr>
          <p:nvPr/>
        </p:nvSpPr>
        <p:spPr bwMode="auto">
          <a:xfrm>
            <a:off x="4471988" y="3824288"/>
            <a:ext cx="350837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>
              <a:lnSpc>
                <a:spcPct val="85000"/>
              </a:lnSpc>
            </a:pPr>
            <a:r>
              <a:rPr lang="it-IT" altLang="it-IT" sz="1200" b="1" dirty="0">
                <a:latin typeface="Arial" charset="0"/>
              </a:rPr>
              <a:t>10</a:t>
            </a:r>
          </a:p>
        </p:txBody>
      </p:sp>
      <p:sp>
        <p:nvSpPr>
          <p:cNvPr id="137" name="Rectangle 1151"/>
          <p:cNvSpPr>
            <a:spLocks noChangeArrowheads="1"/>
          </p:cNvSpPr>
          <p:nvPr/>
        </p:nvSpPr>
        <p:spPr bwMode="auto">
          <a:xfrm>
            <a:off x="3481388" y="966788"/>
            <a:ext cx="581892" cy="33598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it-IT" altLang="it-IT" sz="1600" b="1" dirty="0" smtClean="0">
                <a:latin typeface="Arial" charset="0"/>
              </a:rPr>
              <a:t>300 </a:t>
            </a:r>
            <a:endParaRPr lang="it-IT" altLang="it-IT" sz="1600" b="1" dirty="0">
              <a:latin typeface="Arial" charset="0"/>
            </a:endParaRPr>
          </a:p>
        </p:txBody>
      </p:sp>
      <p:sp>
        <p:nvSpPr>
          <p:cNvPr id="138" name="Rectangle 1152"/>
          <p:cNvSpPr>
            <a:spLocks noChangeArrowheads="1"/>
          </p:cNvSpPr>
          <p:nvPr/>
        </p:nvSpPr>
        <p:spPr bwMode="auto">
          <a:xfrm>
            <a:off x="2814638" y="2066925"/>
            <a:ext cx="463550" cy="333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it-IT" altLang="it-IT" sz="1600" b="1">
                <a:latin typeface="Arial" charset="0"/>
              </a:rPr>
              <a:t>50 </a:t>
            </a:r>
          </a:p>
        </p:txBody>
      </p:sp>
      <p:sp>
        <p:nvSpPr>
          <p:cNvPr id="139" name="Rectangle 1153"/>
          <p:cNvSpPr>
            <a:spLocks noChangeArrowheads="1"/>
          </p:cNvSpPr>
          <p:nvPr/>
        </p:nvSpPr>
        <p:spPr bwMode="auto">
          <a:xfrm>
            <a:off x="3405188" y="2071688"/>
            <a:ext cx="576262" cy="333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it-IT" altLang="it-IT" sz="1600" b="1">
                <a:latin typeface="Arial" charset="0"/>
              </a:rPr>
              <a:t>500 </a:t>
            </a:r>
          </a:p>
        </p:txBody>
      </p:sp>
      <p:sp>
        <p:nvSpPr>
          <p:cNvPr id="140" name="Rectangle 1154"/>
          <p:cNvSpPr>
            <a:spLocks noChangeArrowheads="1"/>
          </p:cNvSpPr>
          <p:nvPr/>
        </p:nvSpPr>
        <p:spPr bwMode="auto">
          <a:xfrm>
            <a:off x="2814638" y="3914775"/>
            <a:ext cx="463550" cy="333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it-IT" altLang="it-IT" sz="1600" b="1">
                <a:latin typeface="Arial" charset="0"/>
              </a:rPr>
              <a:t>40 </a:t>
            </a:r>
          </a:p>
        </p:txBody>
      </p:sp>
      <p:sp>
        <p:nvSpPr>
          <p:cNvPr id="141" name="Rectangle 1155"/>
          <p:cNvSpPr>
            <a:spLocks noChangeArrowheads="1"/>
          </p:cNvSpPr>
          <p:nvPr/>
        </p:nvSpPr>
        <p:spPr bwMode="auto">
          <a:xfrm>
            <a:off x="3405188" y="3919538"/>
            <a:ext cx="576262" cy="333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it-IT" altLang="it-IT" sz="1600" b="1">
                <a:latin typeface="Arial" charset="0"/>
              </a:rPr>
              <a:t>400 </a:t>
            </a:r>
          </a:p>
        </p:txBody>
      </p:sp>
      <p:sp>
        <p:nvSpPr>
          <p:cNvPr id="142" name="Rectangle 1156"/>
          <p:cNvSpPr>
            <a:spLocks noChangeArrowheads="1"/>
          </p:cNvSpPr>
          <p:nvPr/>
        </p:nvSpPr>
        <p:spPr bwMode="auto">
          <a:xfrm>
            <a:off x="2795588" y="4924425"/>
            <a:ext cx="468078" cy="33598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it-IT" altLang="it-IT" sz="1600" b="1" dirty="0">
                <a:latin typeface="Arial" charset="0"/>
              </a:rPr>
              <a:t>8</a:t>
            </a:r>
            <a:r>
              <a:rPr lang="it-IT" altLang="it-IT" sz="1600" b="1" dirty="0" smtClean="0">
                <a:latin typeface="Arial" charset="0"/>
              </a:rPr>
              <a:t>0 </a:t>
            </a:r>
            <a:endParaRPr lang="it-IT" altLang="it-IT" sz="1600" b="1" dirty="0">
              <a:latin typeface="Arial" charset="0"/>
            </a:endParaRPr>
          </a:p>
        </p:txBody>
      </p:sp>
      <p:sp>
        <p:nvSpPr>
          <p:cNvPr id="143" name="Rectangle 1157"/>
          <p:cNvSpPr>
            <a:spLocks noChangeArrowheads="1"/>
          </p:cNvSpPr>
          <p:nvPr/>
        </p:nvSpPr>
        <p:spPr bwMode="auto">
          <a:xfrm>
            <a:off x="3386138" y="4929188"/>
            <a:ext cx="581892" cy="33598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it-IT" altLang="it-IT" sz="1600" b="1" dirty="0">
                <a:latin typeface="Arial" charset="0"/>
              </a:rPr>
              <a:t>8</a:t>
            </a:r>
            <a:r>
              <a:rPr lang="it-IT" altLang="it-IT" sz="1600" b="1" dirty="0" smtClean="0">
                <a:latin typeface="Arial" charset="0"/>
              </a:rPr>
              <a:t>00 </a:t>
            </a:r>
            <a:endParaRPr lang="it-IT" altLang="it-IT" sz="1600" b="1" dirty="0">
              <a:latin typeface="Arial" charset="0"/>
            </a:endParaRPr>
          </a:p>
        </p:txBody>
      </p:sp>
      <p:sp>
        <p:nvSpPr>
          <p:cNvPr id="144" name="Rectangle 1158"/>
          <p:cNvSpPr>
            <a:spLocks noChangeArrowheads="1"/>
          </p:cNvSpPr>
          <p:nvPr/>
        </p:nvSpPr>
        <p:spPr bwMode="auto">
          <a:xfrm>
            <a:off x="1296988" y="153988"/>
            <a:ext cx="3044825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it-IT" altLang="it-IT" sz="1600" b="1">
                <a:latin typeface="Arial" charset="0"/>
              </a:rPr>
              <a:t>                     Punti</a:t>
            </a:r>
          </a:p>
          <a:p>
            <a:r>
              <a:rPr lang="it-IT" altLang="it-IT" sz="1600" b="1">
                <a:latin typeface="Arial" charset="0"/>
              </a:rPr>
              <a:t>                        min .    max.</a:t>
            </a:r>
          </a:p>
        </p:txBody>
      </p:sp>
      <p:sp>
        <p:nvSpPr>
          <p:cNvPr id="145" name="Rectangle 1159"/>
          <p:cNvSpPr>
            <a:spLocks noChangeArrowheads="1"/>
          </p:cNvSpPr>
          <p:nvPr/>
        </p:nvSpPr>
        <p:spPr bwMode="auto">
          <a:xfrm>
            <a:off x="2749550" y="6392863"/>
            <a:ext cx="519113" cy="333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it-IT" altLang="it-IT" sz="1600" b="1">
                <a:latin typeface="Arial" charset="0"/>
              </a:rPr>
              <a:t>200</a:t>
            </a:r>
          </a:p>
        </p:txBody>
      </p:sp>
      <p:sp>
        <p:nvSpPr>
          <p:cNvPr id="146" name="Rectangle 1160"/>
          <p:cNvSpPr>
            <a:spLocks noChangeArrowheads="1"/>
          </p:cNvSpPr>
          <p:nvPr/>
        </p:nvSpPr>
        <p:spPr bwMode="auto">
          <a:xfrm>
            <a:off x="3360738" y="6399213"/>
            <a:ext cx="688975" cy="333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it-IT" altLang="it-IT" sz="1600" b="1">
                <a:latin typeface="Arial" charset="0"/>
              </a:rPr>
              <a:t>2.000</a:t>
            </a:r>
          </a:p>
        </p:txBody>
      </p:sp>
    </p:spTree>
    <p:extLst>
      <p:ext uri="{BB962C8B-B14F-4D97-AF65-F5344CB8AC3E}">
        <p14:creationId xmlns:p14="http://schemas.microsoft.com/office/powerpoint/2010/main" val="24994992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162</Words>
  <Application>Microsoft Office PowerPoint</Application>
  <PresentationFormat>Presentazione su schermo (4:3)</PresentationFormat>
  <Paragraphs>100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Milanesio</dc:creator>
  <cp:lastModifiedBy>Maria Teresa Giovinazzo</cp:lastModifiedBy>
  <cp:revision>4</cp:revision>
  <dcterms:created xsi:type="dcterms:W3CDTF">2017-09-22T12:43:03Z</dcterms:created>
  <dcterms:modified xsi:type="dcterms:W3CDTF">2019-03-26T11:12:36Z</dcterms:modified>
</cp:coreProperties>
</file>