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notesMasterIdLst>
    <p:notesMasterId r:id="rId19"/>
  </p:notes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5" r:id="rId10"/>
    <p:sldId id="266" r:id="rId11"/>
    <p:sldId id="267" r:id="rId12"/>
    <p:sldId id="270" r:id="rId13"/>
    <p:sldId id="271" r:id="rId14"/>
    <p:sldId id="272" r:id="rId15"/>
    <p:sldId id="273" r:id="rId16"/>
    <p:sldId id="274" r:id="rId17"/>
    <p:sldId id="275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81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120" y="4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view3D>
      <c:rotX val="5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Foglio1!$B$1</c:f>
              <c:strCache>
                <c:ptCount val="1"/>
                <c:pt idx="0">
                  <c:v>ACCERTAMENTI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1-4D33-40D1-A208-3CE10F607339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3-4D33-40D1-A208-3CE10F607339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5-4D33-40D1-A208-3CE10F607339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7-4D33-40D1-A208-3CE10F607339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9-4D33-40D1-A208-3CE10F607339}"/>
              </c:ext>
            </c:extLst>
          </c:dPt>
          <c:dLbls>
            <c:dLbl>
              <c:idx val="0"/>
              <c:tx>
                <c:rich>
                  <a:bodyPr/>
                  <a:lstStyle/>
                  <a:p>
                    <a:r>
                      <a:rPr lang="en-US" dirty="0"/>
                      <a:t>11,96%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4D33-40D1-A208-3CE10F607339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 dirty="0"/>
                      <a:t>43,20%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3-4D33-40D1-A208-3CE10F607339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 dirty="0"/>
                      <a:t>4,77%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5-4D33-40D1-A208-3CE10F607339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/>
                      <a:t>11,12%</a:t>
                    </a:r>
                    <a:endParaRPr lang="en-US" dirty="0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7-4D33-40D1-A208-3CE10F607339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r>
                      <a:rPr lang="en-US"/>
                      <a:t>40,91</a:t>
                    </a:r>
                    <a:endParaRPr lang="en-US" dirty="0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9-4D33-40D1-A208-3CE10F607339}"/>
                </c:ext>
              </c:extLst>
            </c:dLbl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3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Foglio1!$A$2:$A$6</c:f>
              <c:strCache>
                <c:ptCount val="5"/>
                <c:pt idx="0">
                  <c:v>FONDO CASSA</c:v>
                </c:pt>
                <c:pt idx="1">
                  <c:v>TITOLO 1 - ENTRATE TRIBUTARIE</c:v>
                </c:pt>
                <c:pt idx="2">
                  <c:v>TITOLO 2 - TRASFERIMENTI CORRENTI</c:v>
                </c:pt>
                <c:pt idx="3">
                  <c:v>TITOLO 3 - ENTRATE EXTRATRIBUTARIE</c:v>
                </c:pt>
                <c:pt idx="4">
                  <c:v>TITOLO 4 - ENTRATE IN CONTO CAPITALE</c:v>
                </c:pt>
              </c:strCache>
            </c:strRef>
          </c:cat>
          <c:val>
            <c:numRef>
              <c:f>Foglio1!$B$2:$B$6</c:f>
              <c:numCache>
                <c:formatCode>General</c:formatCode>
                <c:ptCount val="5"/>
                <c:pt idx="0">
                  <c:v>597170.07999999996</c:v>
                </c:pt>
                <c:pt idx="1">
                  <c:v>2354506.39</c:v>
                </c:pt>
                <c:pt idx="2">
                  <c:v>260036.81</c:v>
                </c:pt>
                <c:pt idx="3">
                  <c:v>606360.05000000005</c:v>
                </c:pt>
                <c:pt idx="4">
                  <c:v>2229438.38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4D33-40D1-A208-3CE10F607339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BILANCIO CONSUNTIVO 2019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Foglio1!$B$1</c:f>
              <c:strCache>
                <c:ptCount val="1"/>
                <c:pt idx="0">
                  <c:v>2019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0814-4230-83F4-FFB1CD7669C2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0814-4230-83F4-FFB1CD7669C2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0814-4230-83F4-FFB1CD7669C2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0814-4230-83F4-FFB1CD7669C2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0814-4230-83F4-FFB1CD7669C2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0814-4230-83F4-FFB1CD7669C2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D-0814-4230-83F4-FFB1CD7669C2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F-0814-4230-83F4-FFB1CD7669C2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1-0814-4230-83F4-FFB1CD7669C2}"/>
              </c:ext>
            </c:extLst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3-0814-4230-83F4-FFB1CD7669C2}"/>
              </c:ext>
            </c:extLst>
          </c:dPt>
          <c:dPt>
            <c:idx val="10"/>
            <c:bubble3D val="0"/>
            <c:spPr>
              <a:solidFill>
                <a:schemeClr val="accent5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5-0814-4230-83F4-FFB1CD7669C2}"/>
              </c:ext>
            </c:extLst>
          </c:dPt>
          <c:dPt>
            <c:idx val="11"/>
            <c:bubble3D val="0"/>
            <c:spPr>
              <a:solidFill>
                <a:schemeClr val="accent6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7-0814-4230-83F4-FFB1CD7669C2}"/>
              </c:ext>
            </c:extLst>
          </c:dPt>
          <c:dPt>
            <c:idx val="12"/>
            <c:bubble3D val="0"/>
            <c:spPr>
              <a:solidFill>
                <a:schemeClr val="accent1">
                  <a:lumMod val="80000"/>
                  <a:lumOff val="2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9-0814-4230-83F4-FFB1CD7669C2}"/>
              </c:ext>
            </c:extLst>
          </c:dPt>
          <c:dPt>
            <c:idx val="13"/>
            <c:bubble3D val="0"/>
            <c:spPr>
              <a:solidFill>
                <a:schemeClr val="accent2">
                  <a:lumMod val="80000"/>
                  <a:lumOff val="2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B-0814-4230-83F4-FFB1CD7669C2}"/>
              </c:ext>
            </c:extLst>
          </c:dPt>
          <c:dPt>
            <c:idx val="14"/>
            <c:bubble3D val="0"/>
            <c:spPr>
              <a:solidFill>
                <a:schemeClr val="accent3">
                  <a:lumMod val="80000"/>
                  <a:lumOff val="2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D-0814-4230-83F4-FFB1CD7669C2}"/>
              </c:ext>
            </c:extLst>
          </c:dPt>
          <c:cat>
            <c:strRef>
              <c:f>Foglio1!$A$2:$A$16</c:f>
              <c:strCache>
                <c:ptCount val="15"/>
                <c:pt idx="0">
                  <c:v>1 – SERVIZI ISTITUZIONALI, GENERALI E DI GESTIONE</c:v>
                </c:pt>
                <c:pt idx="1">
                  <c:v>3 – ORDINE PUBBLICO E SICUREZZA</c:v>
                </c:pt>
                <c:pt idx="2">
                  <c:v>4 – ISTRUZIONE E DIRITTO ALLO STUDIO</c:v>
                </c:pt>
                <c:pt idx="3">
                  <c:v>5 – TUTELA E VALORIZZAZIONE DEI BENI E DELLE ATTIVITA’ CULTURALI</c:v>
                </c:pt>
                <c:pt idx="4">
                  <c:v>6 – POLITICHE GIOVANILI, SPORT E TEMPO LIBERO</c:v>
                </c:pt>
                <c:pt idx="5">
                  <c:v>7 – TURISMO</c:v>
                </c:pt>
                <c:pt idx="6">
                  <c:v>8 – ASSETTO DEL TERRITORIO ED EDILIZIA ABITATIVA</c:v>
                </c:pt>
                <c:pt idx="7">
                  <c:v>9 – SVILUPPO SOSTENIBILE E TUTELA DEL TERRITIORIO E DELL’AMBIENTE</c:v>
                </c:pt>
                <c:pt idx="8">
                  <c:v>10 – TRASPORTI E DIRITTO ALLA MOBILITA’</c:v>
                </c:pt>
                <c:pt idx="9">
                  <c:v>11 – SOCCORSO CIVILE</c:v>
                </c:pt>
                <c:pt idx="10">
                  <c:v>12 – DIRITTI SOCIALI, POLITICHE SOCIALI E FAMIGLIA</c:v>
                </c:pt>
                <c:pt idx="11">
                  <c:v>13 – TUTELA DELLA SALUTE</c:v>
                </c:pt>
                <c:pt idx="12">
                  <c:v>14 – SVILUPPO ECONOMICO E COMPETITIVITA’</c:v>
                </c:pt>
                <c:pt idx="13">
                  <c:v>15 – POLITICHE PER IL LAVORO E LA FORMAZIONE PROFESSIONALE</c:v>
                </c:pt>
                <c:pt idx="14">
                  <c:v>50 – DEBITO PUBBLICO</c:v>
                </c:pt>
              </c:strCache>
            </c:strRef>
          </c:cat>
          <c:val>
            <c:numRef>
              <c:f>Foglio1!$B$2:$B$16</c:f>
              <c:numCache>
                <c:formatCode>General</c:formatCode>
                <c:ptCount val="15"/>
                <c:pt idx="0">
                  <c:v>1135697.05</c:v>
                </c:pt>
                <c:pt idx="1">
                  <c:v>177715.99</c:v>
                </c:pt>
                <c:pt idx="2">
                  <c:v>277851.82</c:v>
                </c:pt>
                <c:pt idx="3">
                  <c:v>23817.19</c:v>
                </c:pt>
                <c:pt idx="4">
                  <c:v>64366.720000000001</c:v>
                </c:pt>
                <c:pt idx="5">
                  <c:v>11341.21</c:v>
                </c:pt>
                <c:pt idx="6">
                  <c:v>0</c:v>
                </c:pt>
                <c:pt idx="7">
                  <c:v>658120.74</c:v>
                </c:pt>
                <c:pt idx="8">
                  <c:v>522593.5</c:v>
                </c:pt>
                <c:pt idx="9">
                  <c:v>7915</c:v>
                </c:pt>
                <c:pt idx="10">
                  <c:v>275026.31</c:v>
                </c:pt>
                <c:pt idx="11">
                  <c:v>0</c:v>
                </c:pt>
                <c:pt idx="12">
                  <c:v>8745.31</c:v>
                </c:pt>
                <c:pt idx="13">
                  <c:v>1000</c:v>
                </c:pt>
                <c:pt idx="14">
                  <c:v>303366.96999999997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E-0814-4230-83F4-FFB1CD7669C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4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1F27AB-58CB-40B0-BDB4-22AD44AFB2E3}" type="datetimeFigureOut">
              <a:rPr lang="it-IT" smtClean="0"/>
              <a:t>09/06/2020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4F32C5-DBEF-45A2-A26D-CCD830BA21B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131792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7200" cap="none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33A72-2B9F-4636-9DA4-C31A5A5A56C8}" type="datetime1">
              <a:rPr lang="en-US" smtClean="0"/>
              <a:t>6/9/2020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 b="0"/>
            </a:lvl1pPr>
          </a:lstStyle>
          <a:p>
            <a:fld id="{4FAB73BC-B049-4115-A692-8D63A059BFB8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5141A6-70F9-442F-B1F3-5BE7E15D2479}" type="datetime1">
              <a:rPr lang="en-US" smtClean="0"/>
              <a:t>6/9/2020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6D1B6F-AE88-4F3E-8838-FF1B2610E698}" type="datetime1">
              <a:rPr lang="en-US" smtClean="0"/>
              <a:t>6/9/2020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DA273-1686-4DD6-A206-2B3410D2B0A6}" type="datetime1">
              <a:rPr lang="en-US" smtClean="0"/>
              <a:t>6/9/2020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7200" b="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0CA33424-3369-4676-99D2-9C07E1EC015D}" type="datetime1">
              <a:rPr lang="en-US" smtClean="0"/>
              <a:t>6/9/2020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EEE34-4B53-469D-A6D1-D3B32A5720ED}" type="datetime1">
              <a:rPr lang="en-US" smtClean="0"/>
              <a:t>6/9/2020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8238E-97D8-4223-A8F7-0F7ADD66B690}" type="datetime1">
              <a:rPr lang="en-US" smtClean="0"/>
              <a:t>6/9/2020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5FD7C-5217-41D7-8457-9F813661DE40}" type="datetime1">
              <a:rPr lang="en-US" smtClean="0"/>
              <a:t>6/9/2020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E6994-2D59-46A3-BBDA-9AB1261E8D39}" type="datetime1">
              <a:rPr lang="en-US" smtClean="0"/>
              <a:t>6/9/2020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7B33D-1130-4B91-BDE3-A039053ADC95}" type="datetime1">
              <a:rPr lang="en-US" smtClean="0"/>
              <a:t>6/9/2020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0ED3C-2307-490C-9668-D1C0757BC379}" type="datetime1">
              <a:rPr lang="en-US" smtClean="0"/>
              <a:t>6/9/2020</a:t>
            </a:fld>
            <a:endParaRPr lang="en-US" dirty="0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7106AFFA-C1B8-4E1E-B559-67EBB4FF001A}" type="datetime1">
              <a:rPr lang="en-US" smtClean="0"/>
              <a:t>6/9/2020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0">
                <a:solidFill>
                  <a:srgbClr val="FFFFFF"/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kern="1200" cap="none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/>
              <a:t>BILANCIO SEMPLIFICATO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818538" y="4655483"/>
            <a:ext cx="7891272" cy="1069848"/>
          </a:xfrm>
        </p:spPr>
        <p:txBody>
          <a:bodyPr/>
          <a:lstStyle/>
          <a:p>
            <a:r>
              <a:rPr lang="it-IT" dirty="0"/>
              <a:t>Comune di Condove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1</a:t>
            </a:fld>
            <a:endParaRPr lang="en-US" dirty="0"/>
          </a:p>
        </p:txBody>
      </p:sp>
      <p:pic>
        <p:nvPicPr>
          <p:cNvPr id="1026" name="Picture 2" descr="Logo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79" y="4468031"/>
            <a:ext cx="742950" cy="1257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753336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SPESE PER MISSIONI</a:t>
            </a:r>
          </a:p>
        </p:txBody>
      </p:sp>
      <p:graphicFrame>
        <p:nvGraphicFramePr>
          <p:cNvPr id="9" name="Segnaposto contenuto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70018173"/>
              </p:ext>
            </p:extLst>
          </p:nvPr>
        </p:nvGraphicFramePr>
        <p:xfrm>
          <a:off x="838200" y="685800"/>
          <a:ext cx="6711950" cy="50196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39650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66800" y="532257"/>
            <a:ext cx="10058400" cy="1172718"/>
          </a:xfrm>
        </p:spPr>
        <p:txBody>
          <a:bodyPr>
            <a:normAutofit fontScale="90000"/>
          </a:bodyPr>
          <a:lstStyle/>
          <a:p>
            <a:pPr algn="ctr"/>
            <a:r>
              <a:rPr lang="it-IT" sz="3600" dirty="0"/>
              <a:t>CONSUNTIVO 2019:</a:t>
            </a:r>
            <a:br>
              <a:rPr lang="it-IT" sz="3600" dirty="0"/>
            </a:br>
            <a:r>
              <a:rPr lang="it-IT" sz="3600" dirty="0"/>
              <a:t>principali investimenti - </a:t>
            </a:r>
            <a:br>
              <a:rPr lang="it-IT" sz="3600" dirty="0"/>
            </a:br>
            <a:endParaRPr lang="it-IT" sz="3600" dirty="0"/>
          </a:p>
        </p:txBody>
      </p:sp>
      <p:graphicFrame>
        <p:nvGraphicFramePr>
          <p:cNvPr id="5" name="Segnaposto contenuto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66873796"/>
              </p:ext>
            </p:extLst>
          </p:nvPr>
        </p:nvGraphicFramePr>
        <p:xfrm>
          <a:off x="661035" y="1634681"/>
          <a:ext cx="9947148" cy="52165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01785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2929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06112"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PROGETTI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TOTALE  2019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8895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Lavori di ristrutturazione totale ed ottimizzazione energetica centrale termica e regolazione temperature a zone del palazzo municipale.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48.190,20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8895">
                <a:tc>
                  <a:txBody>
                    <a:bodyPr/>
                    <a:lstStyle/>
                    <a:p>
                      <a:pPr algn="just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Interventi di sostituzione di alcuni serramenti interni ed esterni di alcuni edifici pubblici (Finestrature fisse Palazzetto Leccese – Porte interne bagni Scuole Medie – Finestrature Caserma dei Carabinieri -  Seminterrato Scuole elementari)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89.023,30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8895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Fornitura di autovettura per i servizi comunali  - Dacia Sandero -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11.663,26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8895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Fornitura di personal computers completi  di licenze office e di ricambi hardware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11.925,23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8895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Acquisto</a:t>
                      </a:r>
                      <a:r>
                        <a:rPr lang="it-IT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piegatrice ad uso uffici comunali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1.342,00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18895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Acquisto di misuratore di velocità usato tipo AUTOVELOX 104/C-2 per il servizio di polizia locale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4.880,00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18895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Acquisto autovettura FIAT TIPO 5porte 1.3 </a:t>
                      </a:r>
                      <a:r>
                        <a:rPr lang="it-IT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Mjt</a:t>
                      </a:r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95cv S&amp;S Street  con allestimento polizia locale 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19.638,27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18895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Costruzione Nuova Scuola dell'Infanzia Rodari Arcobaleno -  approvazione progetto esecutivo di cui a determinazione UT n° 180 del 03.06.2019   - (di cui € 1.998.683,32  fondo pluriennale vincolato 2020)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2.056.236,48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18895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Fornitura e posa di giochi per bambini disabili per il parco giochi di Via Cavour.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4.745,80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18895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Realizzazione marciapiede all’interno del Parco di Via Cavour angolo Via XXV Aprile.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5.929,00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18326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Fornitura</a:t>
                      </a:r>
                      <a:r>
                        <a:rPr lang="it-IT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e posa di giochi per il parco di Via Cavour (Fondo Pluriennale Vincolato 2019)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20.349,60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18895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Interventi di manutenzione straordinaria di alcune strade comunali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60.000,00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18895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Fondi </a:t>
                      </a:r>
                      <a:r>
                        <a:rPr lang="it-IT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Ato</a:t>
                      </a:r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Manutenzione per interventi straordinari del territorio montano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112.047,00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43407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1800" dirty="0"/>
              <a:t>SPESE CORRENTI PER MISSIONI E MACROAGGREGATI  IMPEGNI anno 2019</a:t>
            </a:r>
          </a:p>
        </p:txBody>
      </p:sp>
      <p:graphicFrame>
        <p:nvGraphicFramePr>
          <p:cNvPr id="5" name="Segnaposto contenuto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49287833"/>
              </p:ext>
            </p:extLst>
          </p:nvPr>
        </p:nvGraphicFramePr>
        <p:xfrm>
          <a:off x="1070490" y="1668433"/>
          <a:ext cx="10240637" cy="45408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09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50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769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3096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3096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309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3096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3096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930967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930967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930967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</a:tblGrid>
              <a:tr h="1047809">
                <a:tc>
                  <a:txBody>
                    <a:bodyPr/>
                    <a:lstStyle/>
                    <a:p>
                      <a:r>
                        <a:rPr lang="it-IT" sz="1400" dirty="0"/>
                        <a:t>Missioni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000" dirty="0"/>
                        <a:t>Descrizione</a:t>
                      </a:r>
                      <a:r>
                        <a:rPr lang="it-IT" sz="1000" baseline="0" dirty="0"/>
                        <a:t> </a:t>
                      </a:r>
                      <a:endParaRPr lang="it-IT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101</a:t>
                      </a:r>
                      <a:r>
                        <a:rPr lang="it-IT" baseline="0" dirty="0"/>
                        <a:t> –</a:t>
                      </a:r>
                      <a:r>
                        <a:rPr lang="it-IT" sz="1000" baseline="0" dirty="0"/>
                        <a:t>Lavoro dipendente </a:t>
                      </a:r>
                      <a:endParaRPr lang="it-IT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800" dirty="0"/>
                        <a:t>102</a:t>
                      </a:r>
                      <a:r>
                        <a:rPr lang="it-IT" sz="1000" dirty="0"/>
                        <a:t> – Imposte e tasse a carico ente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103 –</a:t>
                      </a:r>
                    </a:p>
                    <a:p>
                      <a:r>
                        <a:rPr lang="it-IT" sz="1000" dirty="0"/>
                        <a:t>Acquisto beni e servizi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104 –</a:t>
                      </a:r>
                      <a:r>
                        <a:rPr lang="it-IT" baseline="0" dirty="0"/>
                        <a:t> </a:t>
                      </a:r>
                    </a:p>
                    <a:p>
                      <a:r>
                        <a:rPr lang="it-IT" sz="1000" baseline="0" dirty="0"/>
                        <a:t>Trasferimenti correnti</a:t>
                      </a:r>
                      <a:endParaRPr lang="it-IT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107 – </a:t>
                      </a:r>
                      <a:r>
                        <a:rPr lang="it-IT" sz="1000" dirty="0"/>
                        <a:t>Interessi</a:t>
                      </a:r>
                      <a:r>
                        <a:rPr lang="it-IT" sz="1000" baseline="0" dirty="0"/>
                        <a:t> passivi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108 – </a:t>
                      </a:r>
                    </a:p>
                    <a:p>
                      <a:r>
                        <a:rPr lang="it-IT" sz="1000" dirty="0"/>
                        <a:t>Altre spese redditi di capitale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109 – </a:t>
                      </a:r>
                    </a:p>
                    <a:p>
                      <a:r>
                        <a:rPr lang="it-IT" sz="1000" dirty="0"/>
                        <a:t>Rimborsi e poste correttive entrate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110 – </a:t>
                      </a:r>
                    </a:p>
                    <a:p>
                      <a:r>
                        <a:rPr lang="it-IT" sz="1000" dirty="0"/>
                        <a:t>Altre spese correnti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800" dirty="0"/>
                        <a:t>100 – </a:t>
                      </a:r>
                    </a:p>
                    <a:p>
                      <a:r>
                        <a:rPr lang="it-IT" sz="1000" dirty="0"/>
                        <a:t>TOTALE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08008">
                <a:tc>
                  <a:txBody>
                    <a:bodyPr/>
                    <a:lstStyle/>
                    <a:p>
                      <a:r>
                        <a:rPr lang="it-IT" sz="1200" dirty="0"/>
                        <a:t>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000" dirty="0"/>
                        <a:t>Servizi istituzionali, generali e di controllo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000" dirty="0"/>
                        <a:t>545.648,19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000" dirty="0"/>
                        <a:t>38.594,34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000" dirty="0"/>
                        <a:t>283.449,08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000" dirty="0"/>
                        <a:t>54.307,98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000" dirty="0"/>
                        <a:t>4.728,48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000" dirty="0"/>
                        <a:t>44.059,60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000" dirty="0"/>
                        <a:t>970.787,67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89392">
                <a:tc>
                  <a:txBody>
                    <a:bodyPr/>
                    <a:lstStyle/>
                    <a:p>
                      <a:r>
                        <a:rPr lang="it-IT" sz="1200" dirty="0"/>
                        <a:t>03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000" dirty="0"/>
                        <a:t>Ordine pubblico e sicurezza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000" dirty="0"/>
                        <a:t>122.895,79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000" dirty="0"/>
                        <a:t>7.768,51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000" dirty="0"/>
                        <a:t>21.841,77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000" dirty="0"/>
                        <a:t>891,65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000" dirty="0"/>
                        <a:t>153.197,72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89392">
                <a:tc>
                  <a:txBody>
                    <a:bodyPr/>
                    <a:lstStyle/>
                    <a:p>
                      <a:r>
                        <a:rPr lang="it-IT" sz="1200" dirty="0"/>
                        <a:t>04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000" dirty="0"/>
                        <a:t>Istruzione</a:t>
                      </a:r>
                      <a:r>
                        <a:rPr lang="it-IT" sz="1000" baseline="0" dirty="0"/>
                        <a:t> e diritto allo studio</a:t>
                      </a:r>
                      <a:endParaRPr lang="it-IT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000" dirty="0"/>
                    </a:p>
                    <a:p>
                      <a:r>
                        <a:rPr lang="it-IT" sz="1000" dirty="0"/>
                        <a:t>204.349,63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000" dirty="0"/>
                    </a:p>
                    <a:p>
                      <a:r>
                        <a:rPr lang="it-IT" sz="1000" dirty="0"/>
                        <a:t>15.494,03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000" dirty="0"/>
                    </a:p>
                    <a:p>
                      <a:r>
                        <a:rPr lang="it-IT" sz="1000" dirty="0"/>
                        <a:t>220.298,66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53112">
                <a:tc>
                  <a:txBody>
                    <a:bodyPr/>
                    <a:lstStyle/>
                    <a:p>
                      <a:r>
                        <a:rPr lang="it-IT" sz="1200" dirty="0"/>
                        <a:t>05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000" dirty="0"/>
                        <a:t>Tutela e valorizzazione</a:t>
                      </a:r>
                      <a:r>
                        <a:rPr lang="it-IT" sz="1000" baseline="0" dirty="0"/>
                        <a:t> beni e </a:t>
                      </a:r>
                      <a:r>
                        <a:rPr lang="it-IT" sz="1000" baseline="0" dirty="0" err="1"/>
                        <a:t>att.culturali</a:t>
                      </a:r>
                      <a:r>
                        <a:rPr lang="it-IT" sz="1000" baseline="0" dirty="0"/>
                        <a:t> </a:t>
                      </a:r>
                      <a:endParaRPr lang="it-IT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000" dirty="0"/>
                    </a:p>
                    <a:p>
                      <a:r>
                        <a:rPr lang="it-IT" sz="1000" dirty="0"/>
                        <a:t>5.017,19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000" dirty="0"/>
                    </a:p>
                    <a:p>
                      <a:r>
                        <a:rPr lang="it-IT" sz="1000" dirty="0"/>
                        <a:t>18.800,00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000" dirty="0"/>
                    </a:p>
                    <a:p>
                      <a:r>
                        <a:rPr lang="it-IT" sz="1000" dirty="0"/>
                        <a:t>23.817,19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53112">
                <a:tc>
                  <a:txBody>
                    <a:bodyPr/>
                    <a:lstStyle/>
                    <a:p>
                      <a:r>
                        <a:rPr lang="it-IT" sz="1200" dirty="0"/>
                        <a:t>06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000" dirty="0"/>
                        <a:t>Politiche</a:t>
                      </a:r>
                      <a:r>
                        <a:rPr lang="it-IT" sz="1000" baseline="0" dirty="0"/>
                        <a:t> giovanili, sport e tempo libero</a:t>
                      </a:r>
                      <a:endParaRPr lang="it-IT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000" dirty="0"/>
                    </a:p>
                    <a:p>
                      <a:r>
                        <a:rPr lang="it-IT" sz="1000" dirty="0"/>
                        <a:t>32.623,12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000" dirty="0"/>
                    </a:p>
                    <a:p>
                      <a:r>
                        <a:rPr lang="it-IT" sz="1000" dirty="0"/>
                        <a:t>719,20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000" dirty="0"/>
                    </a:p>
                    <a:p>
                      <a:r>
                        <a:rPr lang="it-IT" sz="1000" dirty="0"/>
                        <a:t>33.342,32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921357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1800" dirty="0"/>
              <a:t>SPESE CORRENTI PER MISSIONI E MACROAGGREGATI  IMPEGNI anno 2019</a:t>
            </a:r>
          </a:p>
        </p:txBody>
      </p:sp>
      <p:graphicFrame>
        <p:nvGraphicFramePr>
          <p:cNvPr id="5" name="Segnaposto contenuto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72230082"/>
              </p:ext>
            </p:extLst>
          </p:nvPr>
        </p:nvGraphicFramePr>
        <p:xfrm>
          <a:off x="1059806" y="1459683"/>
          <a:ext cx="9845880" cy="51782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950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126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2278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8119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07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0571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7172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9508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9508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89508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89508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</a:tblGrid>
              <a:tr h="1081402">
                <a:tc>
                  <a:txBody>
                    <a:bodyPr/>
                    <a:lstStyle/>
                    <a:p>
                      <a:r>
                        <a:rPr lang="it-IT" sz="1400" dirty="0"/>
                        <a:t>Missioni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000" dirty="0"/>
                        <a:t>Descrizione</a:t>
                      </a:r>
                      <a:r>
                        <a:rPr lang="it-IT" sz="1000" baseline="0" dirty="0"/>
                        <a:t> </a:t>
                      </a:r>
                      <a:endParaRPr lang="it-IT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101</a:t>
                      </a:r>
                      <a:r>
                        <a:rPr lang="it-IT" baseline="0" dirty="0"/>
                        <a:t> –</a:t>
                      </a:r>
                      <a:r>
                        <a:rPr lang="it-IT" sz="1000" baseline="0" dirty="0"/>
                        <a:t>Lavoro dipendente </a:t>
                      </a:r>
                      <a:endParaRPr lang="it-IT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800" dirty="0"/>
                        <a:t>102</a:t>
                      </a:r>
                      <a:r>
                        <a:rPr lang="it-IT" sz="1000" dirty="0"/>
                        <a:t> – Imposte e tasse a carico ente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103 –</a:t>
                      </a:r>
                    </a:p>
                    <a:p>
                      <a:r>
                        <a:rPr lang="it-IT" sz="1000" dirty="0"/>
                        <a:t>Acquisto beni e servizi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104 –</a:t>
                      </a:r>
                      <a:r>
                        <a:rPr lang="it-IT" baseline="0" dirty="0"/>
                        <a:t> </a:t>
                      </a:r>
                    </a:p>
                    <a:p>
                      <a:r>
                        <a:rPr lang="it-IT" sz="1000" baseline="0" dirty="0"/>
                        <a:t>Trasferimenti correnti</a:t>
                      </a:r>
                      <a:endParaRPr lang="it-IT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107 – </a:t>
                      </a:r>
                      <a:r>
                        <a:rPr lang="it-IT" sz="1000" dirty="0"/>
                        <a:t>Interessi</a:t>
                      </a:r>
                      <a:r>
                        <a:rPr lang="it-IT" sz="1000" baseline="0" dirty="0"/>
                        <a:t> passivi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108 – </a:t>
                      </a:r>
                    </a:p>
                    <a:p>
                      <a:r>
                        <a:rPr lang="it-IT" sz="1000" dirty="0"/>
                        <a:t>Altre spese redditi di capitale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109 – </a:t>
                      </a:r>
                    </a:p>
                    <a:p>
                      <a:r>
                        <a:rPr lang="it-IT" sz="1000" dirty="0"/>
                        <a:t>Rimborsi e poste correttive entrate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110 – </a:t>
                      </a:r>
                    </a:p>
                    <a:p>
                      <a:r>
                        <a:rPr lang="it-IT" sz="1000" dirty="0"/>
                        <a:t>Altre spese correnti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800" dirty="0"/>
                        <a:t>100 – </a:t>
                      </a:r>
                    </a:p>
                    <a:p>
                      <a:r>
                        <a:rPr lang="it-IT" sz="1000" dirty="0"/>
                        <a:t>TOTALE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4126">
                <a:tc>
                  <a:txBody>
                    <a:bodyPr/>
                    <a:lstStyle/>
                    <a:p>
                      <a:r>
                        <a:rPr lang="it-IT" sz="1200" dirty="0"/>
                        <a:t>07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000" dirty="0"/>
                        <a:t>Turismo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000" dirty="0"/>
                        <a:t>11.342,21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000" dirty="0"/>
                        <a:t>11.342,21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06718">
                <a:tc>
                  <a:txBody>
                    <a:bodyPr/>
                    <a:lstStyle/>
                    <a:p>
                      <a:r>
                        <a:rPr lang="it-IT" sz="1200" dirty="0"/>
                        <a:t>09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000" dirty="0"/>
                        <a:t>Sviluppo sostenibile, tutela del territorio</a:t>
                      </a:r>
                      <a:r>
                        <a:rPr lang="it-IT" sz="1000" baseline="0" dirty="0"/>
                        <a:t>  e dell’ambiente</a:t>
                      </a:r>
                      <a:endParaRPr lang="it-IT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000" dirty="0"/>
                    </a:p>
                    <a:p>
                      <a:endParaRPr lang="it-IT" sz="1000" dirty="0"/>
                    </a:p>
                    <a:p>
                      <a:r>
                        <a:rPr lang="it-IT" sz="1000" dirty="0"/>
                        <a:t>632.799,74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000" dirty="0"/>
                    </a:p>
                    <a:p>
                      <a:endParaRPr lang="it-IT" sz="1000" dirty="0"/>
                    </a:p>
                    <a:p>
                      <a:r>
                        <a:rPr lang="it-IT" sz="1000" dirty="0"/>
                        <a:t>632.799,74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08289">
                <a:tc>
                  <a:txBody>
                    <a:bodyPr/>
                    <a:lstStyle/>
                    <a:p>
                      <a:r>
                        <a:rPr lang="it-IT" sz="1200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000" dirty="0"/>
                        <a:t>Trasporti e diritto alla mobilità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000" dirty="0"/>
                    </a:p>
                    <a:p>
                      <a:r>
                        <a:rPr lang="it-IT" sz="1000" dirty="0"/>
                        <a:t>307.470,40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000" dirty="0"/>
                    </a:p>
                    <a:p>
                      <a:r>
                        <a:rPr lang="it-IT" sz="1000" dirty="0"/>
                        <a:t>43.120,00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000" dirty="0"/>
                    </a:p>
                    <a:p>
                      <a:r>
                        <a:rPr lang="it-IT" sz="1000" dirty="0"/>
                        <a:t>350.590,40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9320">
                <a:tc>
                  <a:txBody>
                    <a:bodyPr/>
                    <a:lstStyle/>
                    <a:p>
                      <a:r>
                        <a:rPr lang="it-IT" sz="1200" dirty="0"/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000"/>
                        <a:t>Soccorso Civile</a:t>
                      </a:r>
                      <a:endParaRPr lang="it-IT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000" dirty="0"/>
                        <a:t>7.915,00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000" dirty="0"/>
                        <a:t>7.915,00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54185">
                <a:tc>
                  <a:txBody>
                    <a:bodyPr/>
                    <a:lstStyle/>
                    <a:p>
                      <a:r>
                        <a:rPr lang="it-IT" sz="1200" dirty="0"/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000" dirty="0"/>
                        <a:t>Diritti sociali, politiche sociali e famiglie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000" dirty="0"/>
                    </a:p>
                    <a:p>
                      <a:endParaRPr lang="it-IT" sz="1000" dirty="0"/>
                    </a:p>
                    <a:p>
                      <a:r>
                        <a:rPr lang="it-IT" sz="1000" dirty="0"/>
                        <a:t>38.445,11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000" dirty="0"/>
                    </a:p>
                    <a:p>
                      <a:endParaRPr lang="it-IT" sz="1000" dirty="0"/>
                    </a:p>
                    <a:p>
                      <a:r>
                        <a:rPr lang="it-IT" sz="1000" dirty="0"/>
                        <a:t>236.581,20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000" dirty="0"/>
                    </a:p>
                    <a:p>
                      <a:endParaRPr lang="it-IT" sz="1000" dirty="0"/>
                    </a:p>
                    <a:p>
                      <a:r>
                        <a:rPr lang="it-IT" sz="1000" dirty="0"/>
                        <a:t>275.026,31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54185">
                <a:tc>
                  <a:txBody>
                    <a:bodyPr/>
                    <a:lstStyle/>
                    <a:p>
                      <a:r>
                        <a:rPr lang="it-IT" sz="1200" dirty="0"/>
                        <a:t>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000" dirty="0"/>
                        <a:t>Sviluppo economico e competitività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000" dirty="0"/>
                    </a:p>
                    <a:p>
                      <a:r>
                        <a:rPr lang="it-IT" sz="1000" dirty="0"/>
                        <a:t>8.745,31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000" dirty="0"/>
                    </a:p>
                    <a:p>
                      <a:r>
                        <a:rPr lang="it-IT" sz="1000" dirty="0"/>
                        <a:t>8.745,31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40774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989733"/>
          </a:xfrm>
        </p:spPr>
        <p:txBody>
          <a:bodyPr>
            <a:normAutofit/>
          </a:bodyPr>
          <a:lstStyle/>
          <a:p>
            <a:pPr algn="ctr"/>
            <a:r>
              <a:rPr lang="it-IT" sz="1800" dirty="0"/>
              <a:t>SPESE CORRENTI PER MISSIONI E MACROAGGREGATO  IMPEGNI anno 2019</a:t>
            </a:r>
          </a:p>
        </p:txBody>
      </p:sp>
      <p:graphicFrame>
        <p:nvGraphicFramePr>
          <p:cNvPr id="5" name="Segnaposto contenuto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95291700"/>
              </p:ext>
            </p:extLst>
          </p:nvPr>
        </p:nvGraphicFramePr>
        <p:xfrm>
          <a:off x="795555" y="1474365"/>
          <a:ext cx="10940643" cy="39092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946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409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9064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0642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9638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8592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4932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9258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99460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831527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1157681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</a:tblGrid>
              <a:tr h="1340748">
                <a:tc>
                  <a:txBody>
                    <a:bodyPr/>
                    <a:lstStyle/>
                    <a:p>
                      <a:r>
                        <a:rPr lang="it-IT" sz="1400" dirty="0"/>
                        <a:t>Missioni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000" dirty="0"/>
                        <a:t>Descrizione</a:t>
                      </a:r>
                      <a:r>
                        <a:rPr lang="it-IT" sz="1000" baseline="0" dirty="0"/>
                        <a:t> </a:t>
                      </a:r>
                      <a:endParaRPr lang="it-IT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101</a:t>
                      </a:r>
                      <a:r>
                        <a:rPr lang="it-IT" baseline="0" dirty="0"/>
                        <a:t> –</a:t>
                      </a:r>
                      <a:r>
                        <a:rPr lang="it-IT" sz="1000" baseline="0" dirty="0"/>
                        <a:t>Lavoro dipendente </a:t>
                      </a:r>
                      <a:endParaRPr lang="it-IT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800" dirty="0"/>
                        <a:t>102</a:t>
                      </a:r>
                      <a:r>
                        <a:rPr lang="it-IT" sz="1000" dirty="0"/>
                        <a:t> – Imposte e tasse a carico ente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103 –</a:t>
                      </a:r>
                    </a:p>
                    <a:p>
                      <a:r>
                        <a:rPr lang="it-IT" sz="1000" dirty="0"/>
                        <a:t>Acquisto beni e servizi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104 –</a:t>
                      </a:r>
                      <a:r>
                        <a:rPr lang="it-IT" baseline="0" dirty="0"/>
                        <a:t> </a:t>
                      </a:r>
                    </a:p>
                    <a:p>
                      <a:r>
                        <a:rPr lang="it-IT" sz="1000" baseline="0" dirty="0"/>
                        <a:t>Trasferimenti correnti</a:t>
                      </a:r>
                      <a:endParaRPr lang="it-IT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107 – </a:t>
                      </a:r>
                      <a:r>
                        <a:rPr lang="it-IT" sz="1000" dirty="0"/>
                        <a:t>Interessi</a:t>
                      </a:r>
                      <a:r>
                        <a:rPr lang="it-IT" sz="1000" baseline="0" dirty="0"/>
                        <a:t> passivi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108 – </a:t>
                      </a:r>
                    </a:p>
                    <a:p>
                      <a:r>
                        <a:rPr lang="it-IT" sz="1000" dirty="0"/>
                        <a:t>Altre spese redditi di capitale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109 – </a:t>
                      </a:r>
                    </a:p>
                    <a:p>
                      <a:r>
                        <a:rPr lang="it-IT" sz="1000" dirty="0"/>
                        <a:t>Rimborsi e poste correttive entrate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110 – </a:t>
                      </a:r>
                    </a:p>
                    <a:p>
                      <a:r>
                        <a:rPr lang="it-IT" sz="1000" dirty="0"/>
                        <a:t>Altre spese correnti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800" dirty="0"/>
                        <a:t>100 – </a:t>
                      </a:r>
                    </a:p>
                    <a:p>
                      <a:r>
                        <a:rPr lang="it-IT" sz="1000" dirty="0"/>
                        <a:t>TOTALE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37266">
                <a:tc>
                  <a:txBody>
                    <a:bodyPr/>
                    <a:lstStyle/>
                    <a:p>
                      <a:r>
                        <a:rPr lang="it-IT" sz="1200" dirty="0"/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000" dirty="0"/>
                        <a:t>Politiche per il lavoro e la formazione professionale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000" dirty="0"/>
                    </a:p>
                    <a:p>
                      <a:endParaRPr lang="it-IT" sz="1000" dirty="0"/>
                    </a:p>
                    <a:p>
                      <a:r>
                        <a:rPr lang="it-IT" sz="1000" dirty="0"/>
                        <a:t>1.000,00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000" dirty="0"/>
                    </a:p>
                    <a:p>
                      <a:endParaRPr lang="it-IT" sz="1000" dirty="0"/>
                    </a:p>
                    <a:p>
                      <a:r>
                        <a:rPr lang="it-IT" sz="1000" dirty="0"/>
                        <a:t>1.000,00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44679">
                <a:tc>
                  <a:txBody>
                    <a:bodyPr/>
                    <a:lstStyle/>
                    <a:p>
                      <a:r>
                        <a:rPr lang="it-IT" sz="1200" dirty="0"/>
                        <a:t>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000" dirty="0"/>
                        <a:t>Debito pubblico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000" dirty="0"/>
                        <a:t>119.103,43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000" dirty="0"/>
                        <a:t>119.103,43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86577">
                <a:tc>
                  <a:txBody>
                    <a:bodyPr/>
                    <a:lstStyle/>
                    <a:p>
                      <a:r>
                        <a:rPr lang="it-IT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100" dirty="0"/>
                        <a:t>totale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100" dirty="0"/>
                        <a:t>668.543,98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100" dirty="0"/>
                        <a:t>46.362,85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100" dirty="0"/>
                        <a:t>1.547.082,56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100" dirty="0"/>
                        <a:t>378.084,06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100" dirty="0"/>
                        <a:t>119.103,43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100" dirty="0"/>
                        <a:t>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dirty="0"/>
                        <a:t>4.728,48</a:t>
                      </a:r>
                    </a:p>
                    <a:p>
                      <a:endParaRPr lang="it-IT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dirty="0"/>
                        <a:t>44.059,60</a:t>
                      </a:r>
                    </a:p>
                    <a:p>
                      <a:endParaRPr lang="it-IT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100" b="1" dirty="0"/>
                        <a:t>2.807.964,96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819057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1800" dirty="0"/>
              <a:t>SPESE CONTO CAPITALE PER MISSIONI E MACROAGGREGATI </a:t>
            </a:r>
            <a:br>
              <a:rPr lang="it-IT" sz="1800" dirty="0"/>
            </a:br>
            <a:r>
              <a:rPr lang="it-IT" sz="1800" dirty="0"/>
              <a:t> IMPEGNI anno 2019</a:t>
            </a:r>
          </a:p>
        </p:txBody>
      </p:sp>
      <p:graphicFrame>
        <p:nvGraphicFramePr>
          <p:cNvPr id="5" name="Segnaposto contenuto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61045749"/>
              </p:ext>
            </p:extLst>
          </p:nvPr>
        </p:nvGraphicFramePr>
        <p:xfrm>
          <a:off x="1070490" y="1668433"/>
          <a:ext cx="10240639" cy="45408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800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546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663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8008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8008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8008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28008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1047809">
                <a:tc>
                  <a:txBody>
                    <a:bodyPr/>
                    <a:lstStyle/>
                    <a:p>
                      <a:r>
                        <a:rPr lang="it-IT" sz="1400" dirty="0"/>
                        <a:t>Missioni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000" dirty="0"/>
                        <a:t>Descrizione</a:t>
                      </a:r>
                      <a:r>
                        <a:rPr lang="it-IT" sz="1000" baseline="0" dirty="0"/>
                        <a:t> </a:t>
                      </a:r>
                      <a:endParaRPr lang="it-IT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201</a:t>
                      </a:r>
                      <a:r>
                        <a:rPr lang="it-IT" baseline="0" dirty="0"/>
                        <a:t> – </a:t>
                      </a:r>
                      <a:r>
                        <a:rPr lang="it-IT" sz="1000" baseline="0" dirty="0"/>
                        <a:t>Tributi in conto capitale a carico dell’Ente </a:t>
                      </a:r>
                      <a:endParaRPr lang="it-IT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800" dirty="0"/>
                        <a:t>202</a:t>
                      </a:r>
                      <a:r>
                        <a:rPr lang="it-IT" sz="1000" dirty="0"/>
                        <a:t> – Investimenti fissi e lordi e acquisto di terreni 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203 –</a:t>
                      </a:r>
                    </a:p>
                    <a:p>
                      <a:r>
                        <a:rPr lang="it-IT" sz="1000" dirty="0"/>
                        <a:t>Contributi agli investimenti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204 –</a:t>
                      </a:r>
                      <a:r>
                        <a:rPr lang="it-IT" baseline="0" dirty="0"/>
                        <a:t> </a:t>
                      </a:r>
                    </a:p>
                    <a:p>
                      <a:r>
                        <a:rPr lang="it-IT" sz="1000" baseline="0" dirty="0"/>
                        <a:t>Altri Trasferimenti in conto capitale</a:t>
                      </a:r>
                      <a:endParaRPr lang="it-IT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205 – </a:t>
                      </a:r>
                      <a:r>
                        <a:rPr lang="it-IT" sz="1000" dirty="0"/>
                        <a:t>Altre spese in conto capitale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200 – </a:t>
                      </a:r>
                    </a:p>
                    <a:p>
                      <a:r>
                        <a:rPr lang="it-IT" sz="1200" dirty="0"/>
                        <a:t>TOTALE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08008">
                <a:tc>
                  <a:txBody>
                    <a:bodyPr/>
                    <a:lstStyle/>
                    <a:p>
                      <a:r>
                        <a:rPr lang="it-IT" sz="1200" dirty="0"/>
                        <a:t>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000" dirty="0"/>
                        <a:t>Servizi istituzionali, generali e di controllo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000" dirty="0"/>
                        <a:t>116.719,18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000" dirty="0"/>
                        <a:t>48.190,20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000" dirty="0"/>
                        <a:t>164.909,38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89392">
                <a:tc>
                  <a:txBody>
                    <a:bodyPr/>
                    <a:lstStyle/>
                    <a:p>
                      <a:r>
                        <a:rPr lang="it-IT" sz="1200" dirty="0"/>
                        <a:t>03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000" dirty="0"/>
                        <a:t>Ordine pubblico e sicurezza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000" dirty="0"/>
                        <a:t>24.518,27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000" dirty="0"/>
                        <a:t>24.518,27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89392">
                <a:tc>
                  <a:txBody>
                    <a:bodyPr/>
                    <a:lstStyle/>
                    <a:p>
                      <a:r>
                        <a:rPr lang="it-IT" sz="1200" dirty="0"/>
                        <a:t>04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000" dirty="0"/>
                        <a:t>Istruzione</a:t>
                      </a:r>
                      <a:r>
                        <a:rPr lang="it-IT" sz="1000" baseline="0" dirty="0"/>
                        <a:t> e diritto allo studio</a:t>
                      </a:r>
                      <a:endParaRPr lang="it-IT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000" dirty="0"/>
                        <a:t>57.553,16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000" dirty="0"/>
                        <a:t>57.553,16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53112">
                <a:tc>
                  <a:txBody>
                    <a:bodyPr/>
                    <a:lstStyle/>
                    <a:p>
                      <a:r>
                        <a:rPr lang="it-IT" sz="1200" dirty="0"/>
                        <a:t>05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000" dirty="0"/>
                        <a:t>Tutela e valorizzazione</a:t>
                      </a:r>
                      <a:r>
                        <a:rPr lang="it-IT" sz="1000" baseline="0" dirty="0"/>
                        <a:t> beni e </a:t>
                      </a:r>
                      <a:r>
                        <a:rPr lang="it-IT" sz="1000" baseline="0" dirty="0" err="1"/>
                        <a:t>att.culturali</a:t>
                      </a:r>
                      <a:r>
                        <a:rPr lang="it-IT" sz="1000" baseline="0" dirty="0"/>
                        <a:t> </a:t>
                      </a:r>
                      <a:endParaRPr lang="it-IT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0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53112">
                <a:tc>
                  <a:txBody>
                    <a:bodyPr/>
                    <a:lstStyle/>
                    <a:p>
                      <a:r>
                        <a:rPr lang="it-IT" sz="1200" dirty="0"/>
                        <a:t>06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000" dirty="0"/>
                        <a:t>Politiche</a:t>
                      </a:r>
                      <a:r>
                        <a:rPr lang="it-IT" sz="1000" baseline="0" dirty="0"/>
                        <a:t> giovanili, sport e tempo libero</a:t>
                      </a:r>
                      <a:endParaRPr lang="it-IT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000" dirty="0"/>
                        <a:t>31.024,40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000" dirty="0"/>
                    </a:p>
                    <a:p>
                      <a:endParaRPr lang="it-IT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000" dirty="0"/>
                        <a:t>31.024,40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071834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975050"/>
          </a:xfrm>
        </p:spPr>
        <p:txBody>
          <a:bodyPr>
            <a:normAutofit/>
          </a:bodyPr>
          <a:lstStyle/>
          <a:p>
            <a:r>
              <a:rPr lang="it-IT" sz="1800" dirty="0"/>
              <a:t>SPESE CONTO CAPITALE PER MISSIONI E  MACROAGGREGATO</a:t>
            </a:r>
            <a:br>
              <a:rPr lang="it-IT" sz="1800" dirty="0"/>
            </a:br>
            <a:r>
              <a:rPr lang="it-IT" sz="1800" dirty="0"/>
              <a:t>  IMPEGNI anno 2019</a:t>
            </a:r>
          </a:p>
        </p:txBody>
      </p:sp>
      <p:graphicFrame>
        <p:nvGraphicFramePr>
          <p:cNvPr id="5" name="Segnaposto contenuto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28371904"/>
              </p:ext>
            </p:extLst>
          </p:nvPr>
        </p:nvGraphicFramePr>
        <p:xfrm>
          <a:off x="1059806" y="1459683"/>
          <a:ext cx="10251321" cy="51782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814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0479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212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620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5574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9664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4797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281415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</a:tblGrid>
              <a:tr h="1081402">
                <a:tc>
                  <a:txBody>
                    <a:bodyPr/>
                    <a:lstStyle/>
                    <a:p>
                      <a:r>
                        <a:rPr lang="it-IT" sz="1400" dirty="0"/>
                        <a:t>Missioni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000" dirty="0"/>
                        <a:t>Descrizione</a:t>
                      </a:r>
                      <a:r>
                        <a:rPr lang="it-IT" sz="1000" baseline="0" dirty="0"/>
                        <a:t> </a:t>
                      </a:r>
                      <a:endParaRPr lang="it-IT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201</a:t>
                      </a:r>
                      <a:r>
                        <a:rPr lang="it-IT" baseline="0" dirty="0"/>
                        <a:t> – </a:t>
                      </a:r>
                      <a:r>
                        <a:rPr lang="it-IT" sz="1000" baseline="0" dirty="0"/>
                        <a:t>Tributi in conto capitale a carico dell’Ente  </a:t>
                      </a:r>
                      <a:endParaRPr lang="it-IT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800" dirty="0"/>
                        <a:t>202</a:t>
                      </a:r>
                      <a:r>
                        <a:rPr lang="it-IT" sz="1000" dirty="0"/>
                        <a:t> – Investimenti fissi e lordi e acquisto di terreni 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203 –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000" dirty="0"/>
                        <a:t>Contributi agli investimenti</a:t>
                      </a:r>
                    </a:p>
                    <a:p>
                      <a:endParaRPr lang="it-IT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204 –</a:t>
                      </a:r>
                      <a:r>
                        <a:rPr lang="it-IT" baseline="0" dirty="0"/>
                        <a:t> </a:t>
                      </a:r>
                    </a:p>
                    <a:p>
                      <a:r>
                        <a:rPr lang="it-IT" sz="1000" baseline="0" dirty="0"/>
                        <a:t>Altri Trasferimenti in conto capitale</a:t>
                      </a:r>
                      <a:endParaRPr lang="it-IT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205 – </a:t>
                      </a:r>
                      <a:r>
                        <a:rPr lang="it-IT" sz="1000" dirty="0"/>
                        <a:t>Altre spese in conto capitale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800" dirty="0"/>
                        <a:t>200 – </a:t>
                      </a:r>
                    </a:p>
                    <a:p>
                      <a:r>
                        <a:rPr lang="it-IT" sz="1000" dirty="0"/>
                        <a:t>TOTALE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4126">
                <a:tc>
                  <a:txBody>
                    <a:bodyPr/>
                    <a:lstStyle/>
                    <a:p>
                      <a:r>
                        <a:rPr lang="it-IT" sz="1200" dirty="0"/>
                        <a:t>07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000" dirty="0"/>
                        <a:t>Turismo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06718">
                <a:tc>
                  <a:txBody>
                    <a:bodyPr/>
                    <a:lstStyle/>
                    <a:p>
                      <a:r>
                        <a:rPr lang="it-IT" sz="1200" dirty="0"/>
                        <a:t>09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000" dirty="0"/>
                        <a:t>Sviluppo sostenibile, tutela del territorio</a:t>
                      </a:r>
                      <a:r>
                        <a:rPr lang="it-IT" sz="1000" baseline="0" dirty="0"/>
                        <a:t>  e dell’ambiente</a:t>
                      </a:r>
                      <a:endParaRPr lang="it-IT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000" dirty="0"/>
                        <a:t>25.321,00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000" dirty="0"/>
                        <a:t>25.321,00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08289">
                <a:tc>
                  <a:txBody>
                    <a:bodyPr/>
                    <a:lstStyle/>
                    <a:p>
                      <a:r>
                        <a:rPr lang="it-IT" sz="1200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000" dirty="0"/>
                        <a:t>Trasporti e diritto alla mobilità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000" dirty="0"/>
                        <a:t>172.003,10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000" dirty="0"/>
                        <a:t>172.003,10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9320">
                <a:tc>
                  <a:txBody>
                    <a:bodyPr/>
                    <a:lstStyle/>
                    <a:p>
                      <a:r>
                        <a:rPr lang="it-IT" sz="1200" dirty="0"/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000"/>
                        <a:t>Soccorso Civile</a:t>
                      </a:r>
                      <a:endParaRPr lang="it-IT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54185">
                <a:tc>
                  <a:txBody>
                    <a:bodyPr/>
                    <a:lstStyle/>
                    <a:p>
                      <a:r>
                        <a:rPr lang="it-IT" sz="1200" dirty="0"/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000" dirty="0"/>
                        <a:t>Diritti sociali, politiche sociali e famiglie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000" dirty="0"/>
                    </a:p>
                    <a:p>
                      <a:endParaRPr lang="it-IT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54185">
                <a:tc>
                  <a:txBody>
                    <a:bodyPr/>
                    <a:lstStyle/>
                    <a:p>
                      <a:r>
                        <a:rPr lang="it-IT" sz="1200" dirty="0"/>
                        <a:t>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000" dirty="0"/>
                        <a:t>Sviluppo economico e competitività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841119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989733"/>
          </a:xfrm>
        </p:spPr>
        <p:txBody>
          <a:bodyPr>
            <a:normAutofit/>
          </a:bodyPr>
          <a:lstStyle/>
          <a:p>
            <a:r>
              <a:rPr lang="it-IT" sz="1800" dirty="0"/>
              <a:t>SPESE CONTO CAPITALE PER MISSIONI E MACROAGGREGATI  </a:t>
            </a:r>
            <a:br>
              <a:rPr lang="it-IT" sz="1800" dirty="0"/>
            </a:br>
            <a:r>
              <a:rPr lang="it-IT" sz="1800" dirty="0"/>
              <a:t>IMPEGNI anno 2019</a:t>
            </a:r>
          </a:p>
        </p:txBody>
      </p:sp>
      <p:graphicFrame>
        <p:nvGraphicFramePr>
          <p:cNvPr id="5" name="Segnaposto contenuto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64817069"/>
              </p:ext>
            </p:extLst>
          </p:nvPr>
        </p:nvGraphicFramePr>
        <p:xfrm>
          <a:off x="795555" y="1474365"/>
          <a:ext cx="10434420" cy="39092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622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2105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5722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7724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9142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5123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0478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469209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</a:tblGrid>
              <a:tr h="1340748">
                <a:tc>
                  <a:txBody>
                    <a:bodyPr/>
                    <a:lstStyle/>
                    <a:p>
                      <a:r>
                        <a:rPr lang="it-IT" sz="1400" dirty="0"/>
                        <a:t>Missioni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000" dirty="0"/>
                        <a:t>Descrizione</a:t>
                      </a:r>
                      <a:r>
                        <a:rPr lang="it-IT" sz="1000" baseline="0" dirty="0"/>
                        <a:t> </a:t>
                      </a:r>
                      <a:endParaRPr lang="it-IT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201</a:t>
                      </a:r>
                      <a:r>
                        <a:rPr lang="it-IT" baseline="0" dirty="0"/>
                        <a:t> -</a:t>
                      </a:r>
                      <a:r>
                        <a:rPr lang="it-IT" sz="1000" baseline="0" dirty="0"/>
                        <a:t> Tributi in conto capitale a carico dell’Ente</a:t>
                      </a:r>
                      <a:endParaRPr lang="it-IT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800" dirty="0"/>
                        <a:t>202</a:t>
                      </a:r>
                      <a:r>
                        <a:rPr lang="it-IT" sz="1000" dirty="0"/>
                        <a:t> – Investimenti fissi e lordi e acquisto di terreni 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203 –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000" dirty="0"/>
                        <a:t>Contributi agli investimenti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204 –</a:t>
                      </a:r>
                      <a:r>
                        <a:rPr lang="it-IT" baseline="0" dirty="0"/>
                        <a:t>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000" baseline="0" dirty="0"/>
                        <a:t>Trasferimenti </a:t>
                      </a:r>
                      <a:endParaRPr lang="it-IT" sz="1000" dirty="0"/>
                    </a:p>
                    <a:p>
                      <a:r>
                        <a:rPr lang="it-IT" sz="1000" baseline="0" dirty="0"/>
                        <a:t>In conto capitale</a:t>
                      </a:r>
                      <a:endParaRPr lang="it-IT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205 – </a:t>
                      </a:r>
                      <a:r>
                        <a:rPr lang="it-IT" sz="1000" dirty="0"/>
                        <a:t>Altre spese in conto capitale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800" dirty="0"/>
                        <a:t>200 – </a:t>
                      </a:r>
                    </a:p>
                    <a:p>
                      <a:r>
                        <a:rPr lang="it-IT" sz="1000" dirty="0"/>
                        <a:t>TOTALE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37266">
                <a:tc>
                  <a:txBody>
                    <a:bodyPr/>
                    <a:lstStyle/>
                    <a:p>
                      <a:r>
                        <a:rPr lang="it-IT" sz="1200" dirty="0"/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000" dirty="0"/>
                        <a:t>Politiche per il lavoro e la formazione professionale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000" dirty="0"/>
                    </a:p>
                    <a:p>
                      <a:endParaRPr lang="it-IT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000" dirty="0"/>
                    </a:p>
                    <a:p>
                      <a:endParaRPr lang="it-IT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44679">
                <a:tc>
                  <a:txBody>
                    <a:bodyPr/>
                    <a:lstStyle/>
                    <a:p>
                      <a:r>
                        <a:rPr lang="it-IT" sz="1200" dirty="0"/>
                        <a:t>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000" dirty="0"/>
                        <a:t>Debito pubblico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86577">
                <a:tc>
                  <a:txBody>
                    <a:bodyPr/>
                    <a:lstStyle/>
                    <a:p>
                      <a:r>
                        <a:rPr lang="it-IT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100" dirty="0"/>
                        <a:t>totale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100" dirty="0"/>
                        <a:t>427.139,11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100" dirty="0"/>
                        <a:t>49.180,20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100" b="1" dirty="0"/>
                        <a:t>475.329,31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86322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IL BILANCIO SI DIVIDE IN: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it-IT" sz="3600" dirty="0"/>
              <a:t>PREVENTIVO:</a:t>
            </a:r>
          </a:p>
          <a:p>
            <a:pPr marL="0" indent="0">
              <a:buNone/>
            </a:pPr>
            <a:r>
              <a:rPr lang="it-IT" sz="3600" dirty="0"/>
              <a:t>Bilancio di previsione triennale. Da approvare entro il 31 dicembre dell’anno precedente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it-IT" sz="3600" dirty="0"/>
              <a:t>CONSUNTIVO:</a:t>
            </a:r>
          </a:p>
          <a:p>
            <a:pPr marL="0" indent="0">
              <a:buNone/>
            </a:pPr>
            <a:r>
              <a:rPr lang="it-IT" sz="3600" dirty="0"/>
              <a:t>Dati certi di quanto realmente realizzato. Da approvare entro il 30 aprile dell’anno successivo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06184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Cos’è il BILANCIO?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3200" dirty="0"/>
              <a:t>Determina le entrate e le spese del Comune</a:t>
            </a:r>
          </a:p>
          <a:p>
            <a:r>
              <a:rPr lang="it-IT" sz="3200" dirty="0"/>
              <a:t>Il bilancio </a:t>
            </a:r>
            <a:r>
              <a:rPr lang="it-IT" sz="3200" b="1" dirty="0"/>
              <a:t>PREVENTIVO</a:t>
            </a:r>
            <a:r>
              <a:rPr lang="it-IT" sz="3200" dirty="0"/>
              <a:t> è il documento con il quale si prevede quali entrate e quali spese il Comune intende effettuare nei tre anni successivi</a:t>
            </a:r>
          </a:p>
          <a:p>
            <a:r>
              <a:rPr lang="it-IT" sz="3200" dirty="0"/>
              <a:t>Il bilancio </a:t>
            </a:r>
            <a:r>
              <a:rPr lang="it-IT" sz="3200" b="1" dirty="0"/>
              <a:t>CONSUNTIVO</a:t>
            </a:r>
            <a:r>
              <a:rPr lang="it-IT" sz="3200" dirty="0"/>
              <a:t> o </a:t>
            </a:r>
            <a:r>
              <a:rPr lang="it-IT" sz="3200" b="1" dirty="0"/>
              <a:t>RENDICONTO</a:t>
            </a:r>
            <a:r>
              <a:rPr lang="it-IT" sz="3200" dirty="0"/>
              <a:t> è il documento con il quale il Comune rende conto ai cittadini come sono stati utilizzati i fondi pubblici derivanti dalle entrate. 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10423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Come sono suddivise le entrate del Comune?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sz="2800" b="1" dirty="0"/>
              <a:t>Tributarie</a:t>
            </a:r>
            <a:r>
              <a:rPr lang="it-IT" sz="2800" dirty="0"/>
              <a:t>: le principali sono IMU, TASI, TARI, addizionale IRPEF</a:t>
            </a:r>
          </a:p>
          <a:p>
            <a:r>
              <a:rPr lang="it-IT" sz="2800" b="1" dirty="0"/>
              <a:t>Da Trasferimenti</a:t>
            </a:r>
            <a:r>
              <a:rPr lang="it-IT" sz="2800" dirty="0"/>
              <a:t>: Stato, Città Metropolitana, Regione</a:t>
            </a:r>
          </a:p>
          <a:p>
            <a:r>
              <a:rPr lang="it-IT" sz="2800" b="1" dirty="0"/>
              <a:t>Extratributarie</a:t>
            </a:r>
            <a:r>
              <a:rPr lang="it-IT" sz="2800" dirty="0"/>
              <a:t>: le più importanti derivano da proventi delle concessioni cimiteriali, sanzioni del codice della strada, trasporto scolastico, fitti di immobili e palestre comunali ecc. </a:t>
            </a:r>
          </a:p>
          <a:p>
            <a:r>
              <a:rPr lang="it-IT" sz="2800" b="1" dirty="0"/>
              <a:t>Alienazioni, contributo agli investimenti da parte di amministrazioni pubbliche (</a:t>
            </a:r>
            <a:r>
              <a:rPr lang="it-IT" sz="2800" dirty="0"/>
              <a:t>es. contributo statale per la riqualificazione della scuola media</a:t>
            </a:r>
            <a:r>
              <a:rPr lang="it-IT" sz="2800" b="1" dirty="0"/>
              <a:t>), permessi a costruire </a:t>
            </a:r>
            <a:r>
              <a:rPr lang="it-IT" sz="2800" dirty="0"/>
              <a:t>e eventuali </a:t>
            </a:r>
            <a:r>
              <a:rPr lang="it-IT" sz="2800" b="1" dirty="0"/>
              <a:t>accensioni di prestiti. </a:t>
            </a:r>
            <a:endParaRPr lang="it-IT" sz="2800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79708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Come sono suddivise le spese del Comune?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4000" dirty="0"/>
              <a:t>Spese correnti: necessarie per la gestione dei servizi e il funzionamento dell’ente</a:t>
            </a:r>
          </a:p>
          <a:p>
            <a:r>
              <a:rPr lang="it-IT" sz="4000" dirty="0"/>
              <a:t>Spese in conto capitale: destinate agli investimenti</a:t>
            </a:r>
          </a:p>
          <a:p>
            <a:r>
              <a:rPr lang="it-IT" sz="4000" dirty="0"/>
              <a:t>Spese per rimborso prestiti</a:t>
            </a:r>
          </a:p>
          <a:p>
            <a:r>
              <a:rPr lang="it-IT" sz="4000" dirty="0"/>
              <a:t>Spese per servizi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53521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RENDICONTO ESERCIZIO FINANZIARIO 2019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/>
              <a:t>2019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32249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802992"/>
          </a:xfrm>
        </p:spPr>
        <p:txBody>
          <a:bodyPr>
            <a:noAutofit/>
          </a:bodyPr>
          <a:lstStyle/>
          <a:p>
            <a:pPr algn="ctr"/>
            <a:r>
              <a:rPr lang="it-IT" sz="2800" dirty="0"/>
              <a:t>CONSUNTIVO 2019:</a:t>
            </a:r>
            <a:br>
              <a:rPr lang="it-IT" sz="2800" dirty="0"/>
            </a:br>
            <a:r>
              <a:rPr lang="it-IT" sz="2800" dirty="0"/>
              <a:t>ENTRATE</a:t>
            </a:r>
          </a:p>
        </p:txBody>
      </p:sp>
      <p:graphicFrame>
        <p:nvGraphicFramePr>
          <p:cNvPr id="4" name="Tabel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6933491"/>
              </p:ext>
            </p:extLst>
          </p:nvPr>
        </p:nvGraphicFramePr>
        <p:xfrm>
          <a:off x="3581400" y="1677218"/>
          <a:ext cx="5029200" cy="438741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14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13835">
                <a:tc>
                  <a:txBody>
                    <a:bodyPr/>
                    <a:lstStyle/>
                    <a:p>
                      <a:pPr algn="l"/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ACCERTAMENTI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98072">
                <a:tc>
                  <a:txBody>
                    <a:bodyPr/>
                    <a:lstStyle/>
                    <a:p>
                      <a:pPr algn="l"/>
                      <a:r>
                        <a:rPr lang="it-IT" sz="1800" dirty="0"/>
                        <a:t>FONDO CASSA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597.170,08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98072">
                <a:tc>
                  <a:txBody>
                    <a:bodyPr/>
                    <a:lstStyle/>
                    <a:p>
                      <a:pPr algn="l"/>
                      <a:r>
                        <a:rPr lang="it-IT" dirty="0"/>
                        <a:t>TITOLO 1</a:t>
                      </a:r>
                    </a:p>
                    <a:p>
                      <a:pPr algn="l"/>
                      <a:r>
                        <a:rPr lang="it-IT" sz="1400" dirty="0"/>
                        <a:t>ENTRATE TRIBUTARIE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2.354.506,39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98072">
                <a:tc>
                  <a:txBody>
                    <a:bodyPr/>
                    <a:lstStyle/>
                    <a:p>
                      <a:pPr algn="l"/>
                      <a:r>
                        <a:rPr lang="it-IT" dirty="0"/>
                        <a:t>TITOLO</a:t>
                      </a:r>
                      <a:r>
                        <a:rPr lang="it-IT" baseline="0" dirty="0"/>
                        <a:t> 2</a:t>
                      </a:r>
                    </a:p>
                    <a:p>
                      <a:pPr algn="l"/>
                      <a:r>
                        <a:rPr lang="it-IT" sz="1400" baseline="0" dirty="0"/>
                        <a:t>TRASFERIMENTI CORRENTI</a:t>
                      </a:r>
                      <a:endParaRPr lang="it-I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260.036,81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98072">
                <a:tc>
                  <a:txBody>
                    <a:bodyPr/>
                    <a:lstStyle/>
                    <a:p>
                      <a:pPr algn="l"/>
                      <a:r>
                        <a:rPr lang="it-IT" dirty="0"/>
                        <a:t>TITOLO 3</a:t>
                      </a:r>
                    </a:p>
                    <a:p>
                      <a:pPr algn="l"/>
                      <a:r>
                        <a:rPr lang="it-IT" sz="1400" dirty="0"/>
                        <a:t>ENTRATE EXTRATRIBUTARIE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606.360,05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98072">
                <a:tc>
                  <a:txBody>
                    <a:bodyPr/>
                    <a:lstStyle/>
                    <a:p>
                      <a:pPr algn="l"/>
                      <a:r>
                        <a:rPr lang="it-IT" dirty="0"/>
                        <a:t>TITOLO</a:t>
                      </a:r>
                      <a:r>
                        <a:rPr lang="it-IT" baseline="0" dirty="0"/>
                        <a:t> 4</a:t>
                      </a:r>
                    </a:p>
                    <a:p>
                      <a:pPr algn="l"/>
                      <a:r>
                        <a:rPr lang="it-IT" sz="1400" baseline="0" dirty="0"/>
                        <a:t>ENTRATE IN CONTO CAPITALE</a:t>
                      </a:r>
                      <a:endParaRPr lang="it-I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2.229.438,38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13640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ENTRATE </a:t>
            </a:r>
            <a:r>
              <a:rPr lang="it-IT" sz="2400" dirty="0"/>
              <a:t>ACCERTAMENTI</a:t>
            </a:r>
          </a:p>
        </p:txBody>
      </p:sp>
      <p:graphicFrame>
        <p:nvGraphicFramePr>
          <p:cNvPr id="9" name="Segnaposto contenuto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60516766"/>
              </p:ext>
            </p:extLst>
          </p:nvPr>
        </p:nvGraphicFramePr>
        <p:xfrm>
          <a:off x="838200" y="685800"/>
          <a:ext cx="6711950" cy="50196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t-IT" dirty="0"/>
              <a:t>Il 43,20% delle entrate dell’ente derivano da Tributi (IUC – TOSAP –PUBBLICITA’)</a:t>
            </a:r>
          </a:p>
          <a:p>
            <a:r>
              <a:rPr lang="it-IT" dirty="0"/>
              <a:t>Il 4,77% derivano da Trasferimenti dello Stato, Regione ed Altri enti del settore Pubblico</a:t>
            </a:r>
          </a:p>
          <a:p>
            <a:r>
              <a:rPr lang="it-IT" dirty="0"/>
              <a:t>Il 11,12% derivano da entrate extratributarie – (proventi </a:t>
            </a:r>
            <a:r>
              <a:rPr lang="it-IT" dirty="0" err="1"/>
              <a:t>dalll’utilizzo</a:t>
            </a:r>
            <a:r>
              <a:rPr lang="it-IT" dirty="0"/>
              <a:t> di beni dell’ente, fitti terreni e fabbricati, loculi e cellette, violazioni codice della strada, dividendi e riserve, </a:t>
            </a:r>
            <a:r>
              <a:rPr lang="it-IT" dirty="0" err="1"/>
              <a:t>ecc</a:t>
            </a:r>
            <a:r>
              <a:rPr lang="it-IT" dirty="0"/>
              <a:t>) </a:t>
            </a:r>
          </a:p>
          <a:p>
            <a:r>
              <a:rPr lang="it-IT" dirty="0"/>
              <a:t>Il 10,96% è il fondo Cassa (disponibilità liquide) </a:t>
            </a:r>
          </a:p>
          <a:p>
            <a:r>
              <a:rPr lang="it-IT" dirty="0"/>
              <a:t>Il 43,20% derivano da entrate in conto capitale (proventi concessioni edilizie) </a:t>
            </a:r>
          </a:p>
          <a:p>
            <a:endParaRPr lang="it-IT" dirty="0"/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66252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802992"/>
          </a:xfrm>
        </p:spPr>
        <p:txBody>
          <a:bodyPr>
            <a:noAutofit/>
          </a:bodyPr>
          <a:lstStyle/>
          <a:p>
            <a:pPr algn="ctr"/>
            <a:r>
              <a:rPr lang="it-IT" sz="2800" dirty="0"/>
              <a:t> CONSUNTIVO 2019:</a:t>
            </a:r>
            <a:br>
              <a:rPr lang="it-IT" sz="2800" dirty="0"/>
            </a:br>
            <a:r>
              <a:rPr lang="it-IT" sz="2800" dirty="0"/>
              <a:t>SPESA CORRENTE PER MISSIONI</a:t>
            </a:r>
          </a:p>
        </p:txBody>
      </p:sp>
      <p:graphicFrame>
        <p:nvGraphicFramePr>
          <p:cNvPr id="4" name="Tabel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2975753"/>
              </p:ext>
            </p:extLst>
          </p:nvPr>
        </p:nvGraphicFramePr>
        <p:xfrm>
          <a:off x="2380854" y="1432188"/>
          <a:ext cx="7436388" cy="514285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2538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1100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49255">
                <a:tc>
                  <a:txBody>
                    <a:bodyPr/>
                    <a:lstStyle/>
                    <a:p>
                      <a:endParaRPr lang="it-IT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/>
                        <a:t>2019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7151">
                <a:tc>
                  <a:txBody>
                    <a:bodyPr/>
                    <a:lstStyle/>
                    <a:p>
                      <a:r>
                        <a:rPr lang="it-IT" sz="1200" dirty="0"/>
                        <a:t>1 – SERVIZI ISTITUZIONALI, GENERALI E DI GESTIONE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/>
                        <a:t>1.021.349,08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7151">
                <a:tc>
                  <a:txBody>
                    <a:bodyPr/>
                    <a:lstStyle/>
                    <a:p>
                      <a:r>
                        <a:rPr lang="it-IT" sz="1200" dirty="0"/>
                        <a:t>3 – ORDINE PUBBLICO E SICUREZZA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/>
                        <a:t>159.395,19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7151">
                <a:tc>
                  <a:txBody>
                    <a:bodyPr/>
                    <a:lstStyle/>
                    <a:p>
                      <a:r>
                        <a:rPr lang="it-IT" sz="1200" dirty="0"/>
                        <a:t>4 – ISTRUZIONE E DIRITTO ALLO STUDIO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/>
                        <a:t>258.489,02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7151">
                <a:tc>
                  <a:txBody>
                    <a:bodyPr/>
                    <a:lstStyle/>
                    <a:p>
                      <a:r>
                        <a:rPr lang="it-IT" sz="1200" dirty="0"/>
                        <a:t>5 – TUTELA</a:t>
                      </a:r>
                      <a:r>
                        <a:rPr lang="it-IT" sz="1200" baseline="0" dirty="0"/>
                        <a:t> E VALORIZZAZIONE DEI BENI E DELLE ATTIVITA’ CULTURALI</a:t>
                      </a:r>
                      <a:endParaRPr lang="it-IT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/>
                        <a:t>23.557,74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7151">
                <a:tc>
                  <a:txBody>
                    <a:bodyPr/>
                    <a:lstStyle/>
                    <a:p>
                      <a:r>
                        <a:rPr lang="it-IT" sz="1200" dirty="0"/>
                        <a:t>6 – POLITICHE</a:t>
                      </a:r>
                      <a:r>
                        <a:rPr lang="it-IT" sz="1200" baseline="0" dirty="0"/>
                        <a:t> GIOVANILI, SPORT E TEMPO LIBERO</a:t>
                      </a:r>
                      <a:endParaRPr lang="it-IT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/>
                        <a:t>47.439,41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9255">
                <a:tc>
                  <a:txBody>
                    <a:bodyPr/>
                    <a:lstStyle/>
                    <a:p>
                      <a:r>
                        <a:rPr lang="it-IT" sz="1200" dirty="0"/>
                        <a:t>7</a:t>
                      </a:r>
                      <a:r>
                        <a:rPr lang="it-IT" sz="1200" baseline="0" dirty="0"/>
                        <a:t> – TURISMO</a:t>
                      </a:r>
                      <a:endParaRPr lang="it-IT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/>
                        <a:t>11.535,78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37151">
                <a:tc>
                  <a:txBody>
                    <a:bodyPr/>
                    <a:lstStyle/>
                    <a:p>
                      <a:r>
                        <a:rPr lang="it-IT" sz="1200" dirty="0"/>
                        <a:t>8 – ASSETTO DEL TERRITORIO</a:t>
                      </a:r>
                      <a:r>
                        <a:rPr lang="it-IT" sz="1200" baseline="0" dirty="0"/>
                        <a:t> ED EDILIZIA ABITATIVA</a:t>
                      </a:r>
                      <a:endParaRPr lang="it-IT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/>
                        <a:t>120.656,02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36912">
                <a:tc>
                  <a:txBody>
                    <a:bodyPr/>
                    <a:lstStyle/>
                    <a:p>
                      <a:r>
                        <a:rPr lang="it-IT" sz="1200" dirty="0"/>
                        <a:t>9 – SVILUPPO</a:t>
                      </a:r>
                      <a:r>
                        <a:rPr lang="it-IT" sz="1200" baseline="0" dirty="0"/>
                        <a:t> SOSTENIBILE E TUTELA DEL TERRITIORIO E DELL’AMBIENTE</a:t>
                      </a:r>
                      <a:endParaRPr lang="it-IT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/>
                        <a:t>633.740,79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7151">
                <a:tc>
                  <a:txBody>
                    <a:bodyPr/>
                    <a:lstStyle/>
                    <a:p>
                      <a:r>
                        <a:rPr lang="it-IT" sz="1200" dirty="0"/>
                        <a:t>10 – TRASPORTI E DIRITTO ALLA MOBILITA’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/>
                        <a:t>534.943,15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49255">
                <a:tc>
                  <a:txBody>
                    <a:bodyPr/>
                    <a:lstStyle/>
                    <a:p>
                      <a:r>
                        <a:rPr lang="it-IT" sz="1200" dirty="0"/>
                        <a:t>11</a:t>
                      </a:r>
                      <a:r>
                        <a:rPr lang="it-IT" sz="1200" baseline="0" dirty="0"/>
                        <a:t> – SOCCORSO CIVILE</a:t>
                      </a:r>
                      <a:endParaRPr lang="it-IT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/>
                        <a:t>4.415,00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37151">
                <a:tc>
                  <a:txBody>
                    <a:bodyPr/>
                    <a:lstStyle/>
                    <a:p>
                      <a:r>
                        <a:rPr lang="it-IT" sz="1200" dirty="0"/>
                        <a:t>12 – DIRITTI</a:t>
                      </a:r>
                      <a:r>
                        <a:rPr lang="it-IT" sz="1200" baseline="0" dirty="0"/>
                        <a:t> SOCIALI, POLITICHE SOCIALI E FAMIGLIA</a:t>
                      </a:r>
                      <a:endParaRPr lang="it-IT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/>
                        <a:t>244.153,41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37151">
                <a:tc>
                  <a:txBody>
                    <a:bodyPr/>
                    <a:lstStyle/>
                    <a:p>
                      <a:r>
                        <a:rPr lang="it-IT" sz="1200" dirty="0"/>
                        <a:t>14 – SVILUPPO ECONOMICO E COMPETITIVITA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/>
                        <a:t>5.800,25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73961031"/>
                  </a:ext>
                </a:extLst>
              </a:tr>
              <a:tr h="337151">
                <a:tc>
                  <a:txBody>
                    <a:bodyPr/>
                    <a:lstStyle/>
                    <a:p>
                      <a:r>
                        <a:rPr lang="it-IT" sz="1200" dirty="0"/>
                        <a:t>15 – POLITICHE PER IL LAVORO E LA FORMAZIONE PROFESSIONALE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/>
                        <a:t>1.000,00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37151">
                <a:tc>
                  <a:txBody>
                    <a:bodyPr/>
                    <a:lstStyle/>
                    <a:p>
                      <a:r>
                        <a:rPr lang="it-IT" sz="1200" dirty="0"/>
                        <a:t>50 – DEBITO PUBBLICO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/>
                        <a:t>337.999,24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03344103"/>
                  </a:ext>
                </a:extLst>
              </a:tr>
              <a:tr h="249255">
                <a:tc>
                  <a:txBody>
                    <a:bodyPr/>
                    <a:lstStyle/>
                    <a:p>
                      <a:endParaRPr lang="it-IT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t-IT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971271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Legno">
  <a:themeElements>
    <a:clrScheme name="Wood Type">
      <a:dk1>
        <a:sysClr val="windowText" lastClr="000000"/>
      </a:dk1>
      <a:lt1>
        <a:sysClr val="window" lastClr="FFFFFF"/>
      </a:lt1>
      <a:dk2>
        <a:srgbClr val="514949"/>
      </a:dk2>
      <a:lt2>
        <a:srgbClr val="E1E1DB"/>
      </a:lt2>
      <a:accent1>
        <a:srgbClr val="9DBFBE"/>
      </a:accent1>
      <a:accent2>
        <a:srgbClr val="DB8631"/>
      </a:accent2>
      <a:accent3>
        <a:srgbClr val="E3CC5A"/>
      </a:accent3>
      <a:accent4>
        <a:srgbClr val="ACADA8"/>
      </a:accent4>
      <a:accent5>
        <a:srgbClr val="927C61"/>
      </a:accent5>
      <a:accent6>
        <a:srgbClr val="B3B435"/>
      </a:accent6>
      <a:hlink>
        <a:srgbClr val="0000FF"/>
      </a:hlink>
      <a:folHlink>
        <a:srgbClr val="800080"/>
      </a:folHlink>
    </a:clrScheme>
    <a:fontScheme name="Wood Type">
      <a:majorFont>
        <a:latin typeface="Arial Black" panose="020B0A04020102020204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 panose="020B0604020202020204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BE1B6DD8-9976-4550-A6F4-B2DD4EA939D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TM03090434[[fn=Legno]]</Template>
  <TotalTime>202</TotalTime>
  <Words>1328</Words>
  <Application>Microsoft Office PowerPoint</Application>
  <PresentationFormat>Widescreen</PresentationFormat>
  <Paragraphs>368</Paragraphs>
  <Slides>17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17</vt:i4>
      </vt:variant>
    </vt:vector>
  </HeadingPairs>
  <TitlesOfParts>
    <vt:vector size="22" baseType="lpstr">
      <vt:lpstr>Arial</vt:lpstr>
      <vt:lpstr>Arial Black</vt:lpstr>
      <vt:lpstr>Calibri</vt:lpstr>
      <vt:lpstr>Wingdings</vt:lpstr>
      <vt:lpstr>Legno</vt:lpstr>
      <vt:lpstr>BILANCIO SEMPLIFICATO</vt:lpstr>
      <vt:lpstr>IL BILANCIO SI DIVIDE IN:</vt:lpstr>
      <vt:lpstr>Cos’è il BILANCIO?</vt:lpstr>
      <vt:lpstr>Come sono suddivise le entrate del Comune?</vt:lpstr>
      <vt:lpstr>Come sono suddivise le spese del Comune?</vt:lpstr>
      <vt:lpstr>RENDICONTO ESERCIZIO FINANZIARIO 2019</vt:lpstr>
      <vt:lpstr>CONSUNTIVO 2019: ENTRATE</vt:lpstr>
      <vt:lpstr>ENTRATE ACCERTAMENTI</vt:lpstr>
      <vt:lpstr> CONSUNTIVO 2019: SPESA CORRENTE PER MISSIONI</vt:lpstr>
      <vt:lpstr>SPESE PER MISSIONI</vt:lpstr>
      <vt:lpstr>CONSUNTIVO 2019: principali investimenti -  </vt:lpstr>
      <vt:lpstr>SPESE CORRENTI PER MISSIONI E MACROAGGREGATI  IMPEGNI anno 2019</vt:lpstr>
      <vt:lpstr>SPESE CORRENTI PER MISSIONI E MACROAGGREGATI  IMPEGNI anno 2019</vt:lpstr>
      <vt:lpstr>SPESE CORRENTI PER MISSIONI E MACROAGGREGATO  IMPEGNI anno 2019</vt:lpstr>
      <vt:lpstr>SPESE CONTO CAPITALE PER MISSIONI E MACROAGGREGATI   IMPEGNI anno 2019</vt:lpstr>
      <vt:lpstr>SPESE CONTO CAPITALE PER MISSIONI E  MACROAGGREGATO   IMPEGNI anno 2019</vt:lpstr>
      <vt:lpstr>SPESE CONTO CAPITALE PER MISSIONI E MACROAGGREGATI   IMPEGNI anno 2019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BILANCIO SEMPLIFICATO</dc:title>
  <dc:creator>Sergio Bongiovanni</dc:creator>
  <cp:lastModifiedBy>Lorena Rocci</cp:lastModifiedBy>
  <cp:revision>99</cp:revision>
  <cp:lastPrinted>2019-05-06T09:25:47Z</cp:lastPrinted>
  <dcterms:created xsi:type="dcterms:W3CDTF">2018-12-10T14:24:16Z</dcterms:created>
  <dcterms:modified xsi:type="dcterms:W3CDTF">2020-06-09T12:47:33Z</dcterms:modified>
</cp:coreProperties>
</file>